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72" r:id="rId6"/>
    <p:sldId id="267" r:id="rId7"/>
    <p:sldId id="259" r:id="rId8"/>
    <p:sldId id="261" r:id="rId9"/>
    <p:sldId id="263" r:id="rId10"/>
    <p:sldId id="270" r:id="rId11"/>
    <p:sldId id="271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3355848"/>
            <a:ext cx="4833942" cy="1673352"/>
          </a:xfrm>
        </p:spPr>
        <p:txBody>
          <a:bodyPr/>
          <a:lstStyle/>
          <a:p>
            <a:r>
              <a:rPr lang="ru-RU" dirty="0" smtClean="0"/>
              <a:t>Аскера </a:t>
            </a:r>
            <a:r>
              <a:rPr lang="ru-RU" dirty="0" err="1" smtClean="0"/>
              <a:t>Гадагатля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828800"/>
            <a:ext cx="4762504" cy="14996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Творчество</a:t>
            </a:r>
            <a:endParaRPr lang="ru-RU" sz="3200" dirty="0"/>
          </a:p>
        </p:txBody>
      </p:sp>
      <p:pic>
        <p:nvPicPr>
          <p:cNvPr id="1026" name="Picture 2" descr="C:\Documents and Settings\Admin\Рабочий стол\Презентации\Гадагатль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571768" cy="322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714744" y="121442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</a:rPr>
              <a:t>Презентация</a:t>
            </a:r>
            <a:r>
              <a:rPr lang="ru-RU" sz="2800" i="1" dirty="0" smtClean="0">
                <a:solidFill>
                  <a:schemeClr val="tx1">
                    <a:lumMod val="75000"/>
                  </a:schemeClr>
                </a:solidFill>
              </a:rPr>
              <a:t> на тему:</a:t>
            </a:r>
            <a:endParaRPr lang="ru-RU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564357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Выполнил:</a:t>
            </a:r>
          </a:p>
          <a:p>
            <a:r>
              <a:rPr lang="ru-RU" sz="2400" smtClean="0"/>
              <a:t> </a:t>
            </a:r>
            <a:r>
              <a:rPr lang="ru-RU" sz="2400" smtClean="0"/>
              <a:t>………………….</a:t>
            </a:r>
            <a:endParaRPr lang="ru-RU" sz="24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625609"/>
          </a:xfrm>
        </p:spPr>
        <p:txBody>
          <a:bodyPr/>
          <a:lstStyle/>
          <a:p>
            <a:r>
              <a:rPr lang="ru-RU" dirty="0" smtClean="0"/>
              <a:t>                     Эпос переведён на </a:t>
            </a:r>
          </a:p>
          <a:p>
            <a:r>
              <a:rPr lang="ru-RU" dirty="0" smtClean="0"/>
              <a:t>                     многие языки, в </a:t>
            </a:r>
          </a:p>
          <a:p>
            <a:r>
              <a:rPr lang="ru-RU" dirty="0" smtClean="0"/>
              <a:t>                    основном народов </a:t>
            </a:r>
          </a:p>
          <a:p>
            <a:r>
              <a:rPr lang="ru-RU" dirty="0" smtClean="0"/>
              <a:t>                    Кавказа. Русский </a:t>
            </a:r>
          </a:p>
          <a:p>
            <a:r>
              <a:rPr lang="ru-RU" dirty="0" smtClean="0"/>
              <a:t>                     перевод известен как</a:t>
            </a:r>
          </a:p>
          <a:p>
            <a:r>
              <a:rPr lang="ru-RU" dirty="0" smtClean="0"/>
              <a:t>                     «Память нации».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4" name="Picture 2" descr="C:\Documents and Settings\Admin\Рабочий стол\Кратинки\фот\DSCN0135.jpg"/>
          <p:cNvPicPr>
            <a:picLocks noChangeAspect="1" noChangeArrowheads="1"/>
          </p:cNvPicPr>
          <p:nvPr/>
        </p:nvPicPr>
        <p:blipFill>
          <a:blip r:embed="rId2" cstate="print"/>
          <a:srcRect l="1724"/>
          <a:stretch>
            <a:fillRect/>
          </a:stretch>
        </p:blipFill>
        <p:spPr bwMode="auto">
          <a:xfrm>
            <a:off x="214282" y="1928802"/>
            <a:ext cx="2643206" cy="41195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Кратинки\фот\DSCN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259">
            <a:off x="6282969" y="2102508"/>
            <a:ext cx="2702253" cy="4050685"/>
          </a:xfrm>
          <a:prstGeom prst="rect">
            <a:avLst/>
          </a:prstGeom>
          <a:ln>
            <a:noFill/>
          </a:ln>
          <a:effectLst/>
          <a:scene3d>
            <a:camera prst="perspectiveHeroicExtremeLeftFacing">
              <a:rot lat="500687" lon="2370469" rev="21468876"/>
            </a:camera>
            <a:lightRig rig="threePt" dir="t">
              <a:rot lat="0" lon="0" rev="3000000"/>
            </a:lightRig>
          </a:scene3d>
          <a:sp3d prstMaterial="metal">
            <a:bevelT w="63500" h="292100" prst="cross"/>
            <a:bevelB prst="angle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E6E6E6"/>
            </a:gs>
            <a:gs pos="85001">
              <a:schemeClr val="bg2">
                <a:lumMod val="75000"/>
              </a:schemeClr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Гадагатль\askerhadag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3504" y="1439368"/>
            <a:ext cx="4000496" cy="541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последние годы ученый занимался переизданием </a:t>
            </a:r>
            <a:r>
              <a:rPr lang="ru-RU" dirty="0" err="1" smtClean="0"/>
              <a:t>семитомника</a:t>
            </a:r>
            <a:r>
              <a:rPr lang="ru-RU" dirty="0" smtClean="0"/>
              <a:t>, который в настоящее время стал библиографической редкостью. Начал он это при президенте </a:t>
            </a:r>
            <a:r>
              <a:rPr lang="ru-RU" dirty="0" err="1" smtClean="0"/>
              <a:t>Хазрете</a:t>
            </a:r>
            <a:r>
              <a:rPr lang="ru-RU" dirty="0" smtClean="0"/>
              <a:t> </a:t>
            </a:r>
            <a:r>
              <a:rPr lang="ru-RU" dirty="0" err="1" smtClean="0"/>
              <a:t>Совмене</a:t>
            </a:r>
            <a:r>
              <a:rPr lang="ru-RU" dirty="0" smtClean="0"/>
              <a:t>, продолжил при Аслане </a:t>
            </a:r>
            <a:r>
              <a:rPr lang="ru-RU" dirty="0" err="1" smtClean="0"/>
              <a:t>Тхакушинове</a:t>
            </a:r>
            <a:r>
              <a:rPr lang="ru-RU" dirty="0" smtClean="0"/>
              <a:t>, однако успел издать лишь «Героический эпос «Нарты» и его генезис» и первые два текстовые тома.</a:t>
            </a:r>
          </a:p>
          <a:p>
            <a:r>
              <a:rPr lang="ru-RU" dirty="0" smtClean="0"/>
              <a:t>Похоронен Аскер </a:t>
            </a:r>
            <a:r>
              <a:rPr lang="ru-RU" dirty="0" err="1" smtClean="0"/>
              <a:t>Гадагатль</a:t>
            </a:r>
            <a:r>
              <a:rPr lang="ru-RU" dirty="0" smtClean="0"/>
              <a:t> в родном ауле – </a:t>
            </a:r>
            <a:r>
              <a:rPr lang="ru-RU" dirty="0" err="1" smtClean="0"/>
              <a:t>Хатукае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85926"/>
            <a:ext cx="5900750" cy="46256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Научный труд был высоко оценён учёными, народом и правительством.</a:t>
            </a:r>
          </a:p>
          <a:p>
            <a:r>
              <a:rPr lang="ru-RU" dirty="0" smtClean="0">
                <a:latin typeface="Cambria" pitchFamily="18" charset="0"/>
              </a:rPr>
              <a:t> За заслугу в области советской культуры Указом  Верховного Совета РСФСР от 22 июля 1982 г. Аскеру </a:t>
            </a:r>
            <a:r>
              <a:rPr lang="ru-RU" dirty="0" err="1" smtClean="0">
                <a:latin typeface="Cambria" pitchFamily="18" charset="0"/>
              </a:rPr>
              <a:t>Магамудовичу</a:t>
            </a:r>
            <a:r>
              <a:rPr lang="ru-RU" dirty="0" smtClean="0">
                <a:latin typeface="Cambria" pitchFamily="18" charset="0"/>
              </a:rPr>
              <a:t> Гадагатлю присвоено почётное звание «Заслуженный работник РСФСР».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Picture 3" descr="C:\Documents and Settings\Admin\Рабочий стол\Презентации\Гадагатль\4036d3136a9788a39fe47c4e1da45a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500330" cy="2619375"/>
          </a:xfrm>
          <a:prstGeom prst="roundRect">
            <a:avLst>
              <a:gd name="adj" fmla="val 69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Гадагатль\79402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390"/>
            <a:ext cx="5429288" cy="67866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625609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А.М.Гадагатль</a:t>
            </a:r>
            <a:r>
              <a:rPr lang="ru-RU" dirty="0" smtClean="0">
                <a:solidFill>
                  <a:schemeClr val="bg1"/>
                </a:solidFill>
              </a:rPr>
              <a:t>  –  известный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поэт и писатель, автор более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20 книг и сборников, работ по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нартскому</a:t>
            </a:r>
            <a:r>
              <a:rPr lang="ru-RU" dirty="0" smtClean="0">
                <a:solidFill>
                  <a:schemeClr val="bg1"/>
                </a:solidFill>
              </a:rPr>
              <a:t> эпосу .  Особенно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знаменит   созданием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семитомника</a:t>
            </a:r>
            <a:r>
              <a:rPr lang="ru-RU" dirty="0" smtClean="0">
                <a:solidFill>
                  <a:schemeClr val="bg1"/>
                </a:solidFill>
              </a:rPr>
              <a:t>  «</a:t>
            </a:r>
            <a:r>
              <a:rPr lang="ru-RU" dirty="0" err="1" smtClean="0">
                <a:solidFill>
                  <a:schemeClr val="bg1"/>
                </a:solidFill>
              </a:rPr>
              <a:t>Нартхэр</a:t>
            </a:r>
            <a:r>
              <a:rPr lang="ru-RU" dirty="0" smtClean="0">
                <a:solidFill>
                  <a:schemeClr val="bg1"/>
                </a:solidFill>
              </a:rPr>
              <a:t>» («Нарты»).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Презентации\Гадагатль\askerhada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3524"/>
            <a:ext cx="2786083" cy="3773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E5D5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Гадагатль\4036d3136a9788a39fe47c4e1da45ac6.jpg"/>
          <p:cNvPicPr>
            <a:picLocks noChangeAspect="1" noChangeArrowheads="1"/>
          </p:cNvPicPr>
          <p:nvPr/>
        </p:nvPicPr>
        <p:blipFill>
          <a:blip r:embed="rId2" cstate="print"/>
          <a:srcRect l="22159" r="13068"/>
          <a:stretch>
            <a:fillRect/>
          </a:stretch>
        </p:blipFill>
        <p:spPr bwMode="auto">
          <a:xfrm>
            <a:off x="6325588" y="1785926"/>
            <a:ext cx="281841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Биография писателя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143636" cy="4625609"/>
          </a:xfrm>
          <a:noFill/>
          <a:ln w="47625"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</a:rPr>
              <a:t>Аскер Магамудович </a:t>
            </a:r>
            <a:r>
              <a:rPr lang="ru-RU" sz="2800" dirty="0" err="1" smtClean="0">
                <a:solidFill>
                  <a:sysClr val="windowText" lastClr="000000"/>
                </a:solidFill>
              </a:rPr>
              <a:t>Гадагатль</a:t>
            </a:r>
            <a:r>
              <a:rPr lang="ru-RU" sz="2800" dirty="0" smtClean="0">
                <a:solidFill>
                  <a:sysClr val="windowText" lastClr="000000"/>
                </a:solidFill>
              </a:rPr>
              <a:t> родился в 1922 году в ауле </a:t>
            </a:r>
            <a:r>
              <a:rPr lang="ru-RU" sz="2800" dirty="0" err="1" smtClean="0">
                <a:solidFill>
                  <a:sysClr val="windowText" lastClr="000000"/>
                </a:solidFill>
              </a:rPr>
              <a:t>Хатукай</a:t>
            </a:r>
            <a:r>
              <a:rPr lang="ru-RU" sz="2800" dirty="0" smtClean="0">
                <a:solidFill>
                  <a:sysClr val="windowText" lastClr="000000"/>
                </a:solidFill>
              </a:rPr>
              <a:t>. Окончил Адыгейское педучилище, учительский институт, аспирантуру при Академии наук Грузинской ССР. 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С 1942 по 1946 год воевал в рядах Советской Армии.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В 1948 г. издан его первый сборник стихов «Песня сердца».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С 1959 г. – член Союза писателей СССР.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Рабочий стол\Кратинки\фот\DSCN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35275"/>
            <a:ext cx="2527300" cy="402272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47625" cap="rnd" cmpd="dbl">
            <a:solidFill>
              <a:schemeClr val="dk1"/>
            </a:solidFill>
            <a:round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    В последующие годы было издано более 15 поэтических сборников </a:t>
            </a:r>
            <a:r>
              <a:rPr lang="ru-RU" sz="2500" dirty="0" err="1" smtClean="0"/>
              <a:t>А.Гадагатля</a:t>
            </a:r>
            <a:endParaRPr lang="ru-RU" sz="2500" dirty="0" smtClean="0"/>
          </a:p>
          <a:p>
            <a:r>
              <a:rPr lang="ru-RU" sz="2500" dirty="0" smtClean="0"/>
              <a:t> («Дочь </a:t>
            </a:r>
            <a:r>
              <a:rPr lang="ru-RU" sz="2500" dirty="0" err="1" smtClean="0"/>
              <a:t>адыга</a:t>
            </a:r>
            <a:r>
              <a:rPr lang="ru-RU" sz="2500" dirty="0" smtClean="0"/>
              <a:t>», «Мой аул», «Солдат и девочка», «Дороги»). </a:t>
            </a:r>
          </a:p>
          <a:p>
            <a:r>
              <a:rPr lang="ru-RU" sz="2500" dirty="0" smtClean="0"/>
              <a:t>На русском языке вышли поэмы «Память лет», «Честь», сборник «Лаба поёт».</a:t>
            </a:r>
          </a:p>
          <a:p>
            <a:r>
              <a:rPr lang="ru-RU" sz="2500" dirty="0" smtClean="0"/>
              <a:t>Многие произведения переведены на русский, осетинский и другие языки. Стихи «Родная сторонка», «Песня о Кубани» и другие переложены на музыку.</a:t>
            </a:r>
            <a:endParaRPr lang="ru-RU" sz="2500" dirty="0"/>
          </a:p>
        </p:txBody>
      </p:sp>
      <p:pic>
        <p:nvPicPr>
          <p:cNvPr id="8" name="Picture 2" descr="C:\Documents and Settings\Admin\Рабочий стол\Кратинки\фот\DSCN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142852"/>
            <a:ext cx="1643074" cy="256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5829312" cy="46256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Гадагатль</a:t>
            </a:r>
            <a:r>
              <a:rPr lang="ru-RU" dirty="0" smtClean="0"/>
              <a:t> создал множество произведений на военную тематику. В стихах и повестях он подчёркивал  роль войны как трагедии для народа.</a:t>
            </a:r>
          </a:p>
          <a:p>
            <a:endParaRPr lang="ru-RU" dirty="0" smtClean="0"/>
          </a:p>
          <a:p>
            <a:r>
              <a:rPr lang="ru-RU" dirty="0" smtClean="0"/>
              <a:t>На русском языку вышел сборник стихов «Колокол памяти», посвящённый Великой Отечественной войне.  </a:t>
            </a:r>
            <a:endParaRPr lang="ru-RU" dirty="0"/>
          </a:p>
        </p:txBody>
      </p:sp>
      <p:pic>
        <p:nvPicPr>
          <p:cNvPr id="5" name="Picture 3" descr="C:\Documents and Settings\Admin\Рабочий стол\Кратинки\фот\DSCN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04"/>
            <a:ext cx="2000264" cy="3003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Admin\Рабочий стол\Презентации\Гадагатль\w116h173-1902f6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643314"/>
            <a:ext cx="2000264" cy="2978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Керашев\v_adyigee_sostoitsya_meropriyatie_posvyaschennoe_1.5146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C7C1"/>
              </a:clrFrom>
              <a:clrTo>
                <a:srgbClr val="D2C7C1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095680" y="3124200"/>
            <a:ext cx="5048320" cy="373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Cambria" pitchFamily="18" charset="0"/>
              </a:rPr>
              <a:t>Большое внимание привлекают поэмы и повести  </a:t>
            </a:r>
            <a:r>
              <a:rPr lang="ru-RU" dirty="0" err="1" smtClean="0">
                <a:latin typeface="Cambria" pitchFamily="18" charset="0"/>
              </a:rPr>
              <a:t>А.М.Гадагатля</a:t>
            </a:r>
            <a:r>
              <a:rPr lang="ru-RU" dirty="0" smtClean="0">
                <a:latin typeface="Cambria" pitchFamily="18" charset="0"/>
              </a:rPr>
              <a:t>. Многие из них посвящены истории </a:t>
            </a:r>
            <a:r>
              <a:rPr lang="ru-RU" dirty="0" err="1" smtClean="0">
                <a:latin typeface="Cambria" pitchFamily="18" charset="0"/>
              </a:rPr>
              <a:t>адыгов</a:t>
            </a:r>
            <a:r>
              <a:rPr lang="ru-RU" dirty="0" smtClean="0">
                <a:latin typeface="Cambria" pitchFamily="18" charset="0"/>
              </a:rPr>
              <a:t> («Память об ауле», «</a:t>
            </a:r>
            <a:r>
              <a:rPr lang="ru-RU" dirty="0" err="1" smtClean="0">
                <a:latin typeface="Cambria" pitchFamily="18" charset="0"/>
              </a:rPr>
              <a:t>Баметуковы</a:t>
            </a:r>
            <a:r>
              <a:rPr lang="ru-RU" dirty="0" smtClean="0">
                <a:latin typeface="Cambria" pitchFamily="18" charset="0"/>
              </a:rPr>
              <a:t>», «Дочь </a:t>
            </a:r>
            <a:r>
              <a:rPr lang="ru-RU" dirty="0" err="1" smtClean="0">
                <a:latin typeface="Cambria" pitchFamily="18" charset="0"/>
              </a:rPr>
              <a:t>Кудайнета</a:t>
            </a:r>
            <a:r>
              <a:rPr lang="ru-RU" dirty="0" smtClean="0">
                <a:latin typeface="Cambria" pitchFamily="18" charset="0"/>
              </a:rPr>
              <a:t>»), героям Кавказской и Отечественной войны (книга «Память лет», поэма «Невеста друга», посвящённая памяти </a:t>
            </a:r>
            <a:r>
              <a:rPr lang="ru-RU" dirty="0" err="1" smtClean="0">
                <a:latin typeface="Cambria" pitchFamily="18" charset="0"/>
              </a:rPr>
              <a:t>Хусена</a:t>
            </a:r>
            <a:r>
              <a:rPr lang="ru-RU" dirty="0" smtClean="0">
                <a:latin typeface="Cambria" pitchFamily="18" charset="0"/>
              </a:rPr>
              <a:t>  </a:t>
            </a:r>
            <a:r>
              <a:rPr lang="ru-RU" dirty="0" err="1" smtClean="0">
                <a:latin typeface="Cambria" pitchFamily="18" charset="0"/>
              </a:rPr>
              <a:t>Андрухаева</a:t>
            </a:r>
            <a:r>
              <a:rPr lang="ru-RU" dirty="0" smtClean="0">
                <a:latin typeface="Cambria" pitchFamily="18" charset="0"/>
              </a:rPr>
              <a:t>).</a:t>
            </a:r>
          </a:p>
          <a:p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Известная повесть в стихах «Солдат и девочка» посвящена русскому врачу, вернувшему зрение солдату </a:t>
            </a:r>
            <a:r>
              <a:rPr lang="ru-RU" dirty="0" err="1" smtClean="0">
                <a:latin typeface="Cambria" pitchFamily="18" charset="0"/>
              </a:rPr>
              <a:t>Мосу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Советко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Гадагатль\0_63e3d_310434c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7806"/>
            <a:ext cx="9144000" cy="55301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ЭПОС «НАРТХЭР»</a:t>
            </a:r>
            <a:endParaRPr lang="ru-RU" dirty="0"/>
          </a:p>
        </p:txBody>
      </p:sp>
      <p:pic>
        <p:nvPicPr>
          <p:cNvPr id="8" name="Picture 4" descr="C:\Documents and Settings\Admin\Рабочий стол\Презентации\Гадагатль\0_200_Narti_Kabardinskiy_epos_84719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7358082" y="2786058"/>
            <a:ext cx="2540000" cy="25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Documents and Settings\Admin\Рабочий стол\Презентации\Гадагатль\4c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903" y="4071942"/>
            <a:ext cx="1808097" cy="2643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prst="convex"/>
            <a:bevelB w="152400" h="50800" prst="softRound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829444" cy="46256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Самым заметным вкладом </a:t>
            </a:r>
            <a:r>
              <a:rPr lang="ru-RU" dirty="0" err="1" smtClean="0"/>
              <a:t>А.Гадагатля</a:t>
            </a:r>
            <a:r>
              <a:rPr lang="ru-RU" dirty="0" smtClean="0"/>
              <a:t> в культуру Адыгеи стал героический эпос «Нарты»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ru-RU" dirty="0" err="1" smtClean="0"/>
              <a:t>Нартхэр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До Аскера </a:t>
            </a:r>
            <a:r>
              <a:rPr lang="ru-RU" dirty="0" err="1" smtClean="0"/>
              <a:t>Магамудовича</a:t>
            </a:r>
            <a:r>
              <a:rPr lang="ru-RU" dirty="0" smtClean="0"/>
              <a:t>  в архиве научно-исследовательского института был лишь несколько текстов о нартах, записанных И.Цеем.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Гадагатль</a:t>
            </a:r>
            <a:r>
              <a:rPr lang="ru-RU" dirty="0" smtClean="0"/>
              <a:t> с большим усердием продолжил     эту работу. Будучи заведующим факультета фольклора и литературы, в 1946-1975 гг. он организовывал музыкально-фольклорные экспедиции по Адыгее, </a:t>
            </a:r>
            <a:r>
              <a:rPr lang="ru-RU" dirty="0" err="1" smtClean="0"/>
              <a:t>Кабарде</a:t>
            </a:r>
            <a:r>
              <a:rPr lang="ru-RU" dirty="0" smtClean="0"/>
              <a:t> и  </a:t>
            </a:r>
            <a:r>
              <a:rPr lang="ru-RU" dirty="0" err="1" smtClean="0"/>
              <a:t>Шапсугии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Рабочий стол\Презентации\Гадагатль\7940290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4429124" cy="5536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714488"/>
            <a:ext cx="5286380" cy="462560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Аскер Магамудович говорил:  «Народный эпос – дело серьёзное, многовековое, и его нужно изучать терпеливо в таком виде, в каком он бытует у каждого народа. Здесь необходим честный и неутомимый труд исследователя.»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Презентации\Гадагатль\moleskin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Собирание сказаний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Для изучения нартского эпоса Гадагатлю пришлось  «следовать по тропам нартов», изучать не только регионы Северного Кавказа, но и отдалённые страны (Израиль, Сирию, Турцию и др.), где проживают </a:t>
            </a:r>
            <a:r>
              <a:rPr lang="ru-RU" b="1" dirty="0" err="1" smtClean="0"/>
              <a:t>адыги</a:t>
            </a:r>
            <a:r>
              <a:rPr lang="ru-RU" b="1" dirty="0" smtClean="0"/>
              <a:t>, выселенные с родины в период Кавказской войны.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562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Аскера Гадагатля</vt:lpstr>
      <vt:lpstr>Презентация PowerPoint</vt:lpstr>
      <vt:lpstr>Биография писателя</vt:lpstr>
      <vt:lpstr>Творчество</vt:lpstr>
      <vt:lpstr>Презентация PowerPoint</vt:lpstr>
      <vt:lpstr>Повести</vt:lpstr>
      <vt:lpstr>             ЭПОС «НАРТХЭР»</vt:lpstr>
      <vt:lpstr>Презентация PowerPoint</vt:lpstr>
      <vt:lpstr>Собирание сказаний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Аскера Гадагатля</dc:title>
  <dc:creator>LKrus</dc:creator>
  <cp:lastModifiedBy>ODMIN</cp:lastModifiedBy>
  <cp:revision>79</cp:revision>
  <dcterms:modified xsi:type="dcterms:W3CDTF">2013-04-14T05:51:09Z</dcterms:modified>
</cp:coreProperties>
</file>