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3" r:id="rId4"/>
    <p:sldId id="281" r:id="rId5"/>
    <p:sldId id="271" r:id="rId6"/>
    <p:sldId id="269" r:id="rId7"/>
    <p:sldId id="277" r:id="rId8"/>
    <p:sldId id="259" r:id="rId9"/>
    <p:sldId id="266" r:id="rId10"/>
    <p:sldId id="278" r:id="rId11"/>
    <p:sldId id="279" r:id="rId12"/>
    <p:sldId id="274" r:id="rId13"/>
    <p:sldId id="280" r:id="rId14"/>
    <p:sldId id="282" r:id="rId15"/>
    <p:sldId id="257" r:id="rId16"/>
    <p:sldId id="260" r:id="rId17"/>
    <p:sldId id="286" r:id="rId18"/>
    <p:sldId id="284" r:id="rId19"/>
    <p:sldId id="267" r:id="rId20"/>
    <p:sldId id="258" r:id="rId21"/>
    <p:sldId id="261" r:id="rId22"/>
    <p:sldId id="262" r:id="rId23"/>
    <p:sldId id="285" r:id="rId24"/>
    <p:sldId id="263" r:id="rId25"/>
    <p:sldId id="265" r:id="rId26"/>
    <p:sldId id="288"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43"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0D58849-037E-4605-A945-3994EB2FD6F3}"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DFD9448-5F6B-4D58-834A-4A277818244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913785F-7E94-4082-97C5-5A52BC04873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60611FC-16E6-401D-9165-FCEE88BEA9C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B0A21FE-3A9A-48F5-8195-42D85C6454FB}"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279BA00-8AF8-4208-9095-542C1CB84E8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B8CA8CA-0C9B-488C-9BB4-86A68F4689B8}"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CE17412-E96A-411A-9BFE-24D80834CFB4}"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5CBB9473-67F1-4944-B0F3-3A4A6046CD0F}"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2F156C3-21EF-4228-80B3-9452AF3A4D0E}"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7EBA21-D85B-4660-B16E-EE6D652D1505}"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470915-5392-426E-AAF4-AA484249613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u.wikisource.org/wiki/ru:%D0%91%D0%BE%D0%B3_(%D0%94%D0%B5%D1%80%D0%B6%D0%B0%D0%B2%D0%B8%D0%BD)"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ru.wikisource.org/wiki/ru:%D0%A1%D0%BD%D0%B8%D0%B3%D0%B8%D1%80%D1%8C_(%D0%94%D0%B5%D1%80%D0%B6%D0%B0%D0%B2%D0%B8%D0%BD)"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onego.ru/win/pages/fedorov/kivach/kivach5.jp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ptzonline.ru/blog/map_karelia/847.html%20-&#1089;&#1083;&#1072;&#1081;&#1076;22" TargetMode="External"/><Relationship Id="rId13" Type="http://schemas.openxmlformats.org/officeDocument/2006/relationships/hyperlink" Target="http://www.suvorov.velchel.ru/" TargetMode="External"/><Relationship Id="rId3" Type="http://schemas.openxmlformats.org/officeDocument/2006/relationships/hyperlink" Target="http://russia.rin.ru/pictures/5120.jpg%20-%20&#1089;&#1083;&#1072;&#1081;&#1076;&#1099;%205,13" TargetMode="External"/><Relationship Id="rId7" Type="http://schemas.openxmlformats.org/officeDocument/2006/relationships/hyperlink" Target="http://heninen.net/kivatsu/" TargetMode="External"/><Relationship Id="rId12" Type="http://schemas.openxmlformats.org/officeDocument/2006/relationships/hyperlink" Target="http://socialism-vk.livejournal.com/1351645.html" TargetMode="External"/><Relationship Id="rId2" Type="http://schemas.openxmlformats.org/officeDocument/2006/relationships/image" Target="../media/image2.jpeg"/><Relationship Id="rId16" Type="http://schemas.openxmlformats.org/officeDocument/2006/relationships/hyperlink" Target="http://www.megabook.ru/DescriptionImage.asp?MID=460474&amp;AID=628724-" TargetMode="External"/><Relationship Id="rId1" Type="http://schemas.openxmlformats.org/officeDocument/2006/relationships/slideLayout" Target="../slideLayouts/slideLayout2.xml"/><Relationship Id="rId6" Type="http://schemas.openxmlformats.org/officeDocument/2006/relationships/hyperlink" Target="http://karelia-turizm.ru/development/kivach" TargetMode="External"/><Relationship Id="rId11" Type="http://schemas.openxmlformats.org/officeDocument/2006/relationships/hyperlink" Target="http://levkonoe.dreamwidth.org/2010/07/13/" TargetMode="External"/><Relationship Id="rId5" Type="http://schemas.openxmlformats.org/officeDocument/2006/relationships/hyperlink" Target="http://www.tourblogger.ru/blog/ostrova.html-" TargetMode="External"/><Relationship Id="rId15" Type="http://schemas.openxmlformats.org/officeDocument/2006/relationships/hyperlink" Target="http://az.lib.ru/d/derzhawin_g_r/" TargetMode="External"/><Relationship Id="rId10" Type="http://schemas.openxmlformats.org/officeDocument/2006/relationships/hyperlink" Target="http://www.museum-online.ru/Romanticism/Ivan_Konstantinovich_Aivazovsky/Canvas/1377" TargetMode="External"/><Relationship Id="rId4" Type="http://schemas.openxmlformats.org/officeDocument/2006/relationships/hyperlink" Target="http://writerstob.narod.ru/images/derjavin.jpg%20-&#1089;&#1083;&#1072;&#1081;&#1076;13" TargetMode="External"/><Relationship Id="rId9" Type="http://schemas.openxmlformats.org/officeDocument/2006/relationships/hyperlink" Target="http://tvil.ru/entity/attractions/view/5526" TargetMode="External"/><Relationship Id="rId14" Type="http://schemas.openxmlformats.org/officeDocument/2006/relationships/hyperlink" Target="http://varvar.ru/arhiv/texts/morozov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1794" TargetMode="External"/><Relationship Id="rId3" Type="http://schemas.openxmlformats.org/officeDocument/2006/relationships/hyperlink" Target="http://ru.wikisource.org/wiki/%D0%91%D0%BE%D0%B3_(%D0%94%D0%B5%D1%80%D0%B6%D0%B0%D0%B2%D0%B8%D0%BD)" TargetMode="External"/><Relationship Id="rId7" Type="http://schemas.openxmlformats.org/officeDocument/2006/relationships/hyperlink" Target="http://ru.wikisource.org/wiki/%D0%92%D0%B5%D0%BB%D1%8C%D0%BC%D0%BE%D0%B6%D0%B0_(%D0%94%D0%B5%D1%80%D0%B6%D0%B0%D0%B2%D0%B8%D0%BD)" TargetMode="External"/><Relationship Id="rId12"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1791" TargetMode="External"/><Relationship Id="rId11" Type="http://schemas.openxmlformats.org/officeDocument/2006/relationships/hyperlink" Target="http://ru.wikipedia.org/wiki/1803" TargetMode="External"/><Relationship Id="rId5" Type="http://schemas.openxmlformats.org/officeDocument/2006/relationships/hyperlink" Target="http://ru.wikipedia.org/wiki/%D0%93%D1%80%D0%BE%D0%BC_%D0%BF%D0%BE%D0%B1%D0%B5%D0%B4%D1%8B,_%D1%80%D0%B0%D0%B7%D0%B4%D0%B0%D0%B2%D0%B0%D0%B9%D1%81%D1%8F!" TargetMode="External"/><Relationship Id="rId10" Type="http://schemas.openxmlformats.org/officeDocument/2006/relationships/hyperlink" Target="http://ru.wikipedia.org/wiki/1798" TargetMode="External"/><Relationship Id="rId4" Type="http://schemas.openxmlformats.org/officeDocument/2006/relationships/hyperlink" Target="http://ru.wikipedia.org/wiki/1784" TargetMode="External"/><Relationship Id="rId9" Type="http://schemas.openxmlformats.org/officeDocument/2006/relationships/hyperlink" Target="http://ru.wikisource.org/wiki/%D0%92%D0%BE%D0%B4%D0%BE%D0%BF%D0%B0%D0%B4_(%D0%94%D0%B5%D1%80%D0%B6%D0%B0%D0%B2%D0%B8%D0%B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endParaRPr lang="ru-RU"/>
          </a:p>
        </p:txBody>
      </p:sp>
      <p:sp>
        <p:nvSpPr>
          <p:cNvPr id="4099" name="Rectangle 3"/>
          <p:cNvSpPr>
            <a:spLocks noGrp="1" noChangeArrowheads="1"/>
          </p:cNvSpPr>
          <p:nvPr>
            <p:ph type="subTitle" idx="1"/>
          </p:nvPr>
        </p:nvSpPr>
        <p:spPr/>
        <p:txBody>
          <a:bodyPr/>
          <a:lstStyle/>
          <a:p>
            <a:endParaRPr lang="ru-RU"/>
          </a:p>
        </p:txBody>
      </p:sp>
      <p:pic>
        <p:nvPicPr>
          <p:cNvPr id="4100" name="Picture 4" descr="Рисунок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01" name="Text Box 5"/>
          <p:cNvSpPr txBox="1">
            <a:spLocks noChangeArrowheads="1"/>
          </p:cNvSpPr>
          <p:nvPr/>
        </p:nvSpPr>
        <p:spPr bwMode="auto">
          <a:xfrm>
            <a:off x="3505200" y="1490663"/>
            <a:ext cx="5646738" cy="641350"/>
          </a:xfrm>
          <a:prstGeom prst="rect">
            <a:avLst/>
          </a:prstGeom>
          <a:noFill/>
          <a:ln w="9525">
            <a:noFill/>
            <a:miter lim="800000"/>
            <a:headEnd/>
            <a:tailEnd/>
          </a:ln>
          <a:effectLst/>
        </p:spPr>
        <p:txBody>
          <a:bodyPr>
            <a:spAutoFit/>
          </a:bodyPr>
          <a:lstStyle/>
          <a:p>
            <a:r>
              <a:rPr lang="ru-RU" sz="3600" dirty="0">
                <a:solidFill>
                  <a:srgbClr val="0000FF"/>
                </a:solidFill>
              </a:rPr>
              <a:t> Г.Р.Державин</a:t>
            </a:r>
            <a:endParaRPr lang="ru-RU" sz="3600" dirty="0">
              <a:solidFill>
                <a:srgbClr val="FF0000"/>
              </a:solidFill>
            </a:endParaRPr>
          </a:p>
        </p:txBody>
      </p:sp>
      <p:sp>
        <p:nvSpPr>
          <p:cNvPr id="4102" name="Rectangle 6"/>
          <p:cNvSpPr>
            <a:spLocks noChangeArrowheads="1"/>
          </p:cNvSpPr>
          <p:nvPr/>
        </p:nvSpPr>
        <p:spPr bwMode="auto">
          <a:xfrm>
            <a:off x="3667125" y="3059113"/>
            <a:ext cx="1809750" cy="739775"/>
          </a:xfrm>
          <a:prstGeom prst="rect">
            <a:avLst/>
          </a:prstGeom>
          <a:noFill/>
          <a:ln w="9525">
            <a:noFill/>
            <a:miter lim="800000"/>
            <a:headEnd/>
            <a:tailEnd/>
          </a:ln>
          <a:effectLst/>
        </p:spPr>
        <p:txBody>
          <a:bodyPr wrap="none" tIns="152352" bIns="38088" anchor="ctr">
            <a:spAutoFit/>
          </a:bodyPr>
          <a:lstStyle/>
          <a:p>
            <a:r>
              <a:rPr lang="ru-RU" b="1"/>
              <a:t>(1743-1816 гг.) </a:t>
            </a:r>
          </a:p>
          <a:p>
            <a:pPr eaLnBrk="0" hangingPunct="0"/>
            <a:endParaRPr lang="ru-RU"/>
          </a:p>
        </p:txBody>
      </p:sp>
      <p:sp>
        <p:nvSpPr>
          <p:cNvPr id="4103" name="Text Box 7"/>
          <p:cNvSpPr txBox="1">
            <a:spLocks noChangeArrowheads="1"/>
          </p:cNvSpPr>
          <p:nvPr/>
        </p:nvSpPr>
        <p:spPr bwMode="auto">
          <a:xfrm>
            <a:off x="4556125" y="5029200"/>
            <a:ext cx="4195763" cy="1190625"/>
          </a:xfrm>
          <a:prstGeom prst="rect">
            <a:avLst/>
          </a:prstGeom>
          <a:noFill/>
          <a:ln w="9525">
            <a:noFill/>
            <a:miter lim="800000"/>
            <a:headEnd/>
            <a:tailEnd/>
          </a:ln>
          <a:effectLst/>
        </p:spPr>
        <p:txBody>
          <a:bodyPr>
            <a:spAutoFit/>
          </a:bodyPr>
          <a:lstStyle/>
          <a:p>
            <a:r>
              <a:rPr lang="ru-RU" dirty="0"/>
              <a:t>Составитель: Смурова Т.Н., </a:t>
            </a:r>
          </a:p>
          <a:p>
            <a:r>
              <a:rPr lang="ru-RU" dirty="0"/>
              <a:t>учитель русского языка и литературы</a:t>
            </a:r>
          </a:p>
          <a:p>
            <a:r>
              <a:rPr lang="ru-RU" dirty="0"/>
              <a:t>МОУ «</a:t>
            </a:r>
            <a:r>
              <a:rPr lang="ru-RU" dirty="0" err="1"/>
              <a:t>Пайская</a:t>
            </a:r>
            <a:r>
              <a:rPr lang="ru-RU" dirty="0"/>
              <a:t> основная </a:t>
            </a:r>
          </a:p>
          <a:p>
            <a:r>
              <a:rPr lang="ru-RU" dirty="0"/>
              <a:t>Общеобразовательная школа №8»</a:t>
            </a:r>
          </a:p>
        </p:txBody>
      </p:sp>
      <p:sp>
        <p:nvSpPr>
          <p:cNvPr id="4104" name="Text Box 8"/>
          <p:cNvSpPr txBox="1">
            <a:spLocks noChangeArrowheads="1"/>
          </p:cNvSpPr>
          <p:nvPr/>
        </p:nvSpPr>
        <p:spPr bwMode="auto">
          <a:xfrm>
            <a:off x="4518025" y="3725863"/>
            <a:ext cx="3863975" cy="366712"/>
          </a:xfrm>
          <a:prstGeom prst="rect">
            <a:avLst/>
          </a:prstGeom>
          <a:noFill/>
          <a:ln w="9525">
            <a:noFill/>
            <a:miter lim="800000"/>
            <a:headEnd/>
            <a:tailEnd/>
          </a:ln>
          <a:effectLst/>
        </p:spPr>
        <p:txBody>
          <a:bodyPr>
            <a:spAutoFit/>
          </a:bodyPr>
          <a:lstStyle/>
          <a:p>
            <a:pPr>
              <a:spcBef>
                <a:spcPct val="50000"/>
              </a:spcBef>
            </a:pPr>
            <a:r>
              <a:rPr lang="ru-RU" dirty="0"/>
              <a:t>К уроку литературы в 9 классе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4819" name="Rectangle 3"/>
          <p:cNvSpPr>
            <a:spLocks noChangeArrowheads="1"/>
          </p:cNvSpPr>
          <p:nvPr/>
        </p:nvSpPr>
        <p:spPr bwMode="auto">
          <a:xfrm>
            <a:off x="304800" y="422275"/>
            <a:ext cx="8534400" cy="5937250"/>
          </a:xfrm>
          <a:prstGeom prst="rect">
            <a:avLst/>
          </a:prstGeom>
          <a:noFill/>
          <a:ln w="9525">
            <a:noFill/>
            <a:miter lim="800000"/>
            <a:headEnd/>
            <a:tailEnd/>
          </a:ln>
          <a:effectLst/>
        </p:spPr>
        <p:txBody>
          <a:bodyPr anchor="ctr">
            <a:spAutoFit/>
          </a:bodyPr>
          <a:lstStyle/>
          <a:p>
            <a:pPr algn="ctr"/>
            <a:r>
              <a:rPr lang="ru-RU" sz="2000" b="1"/>
              <a:t>Главным объектом поэтики Державина является человек, как неповторимая индивидуальность во всём богатстве личных вкусов и пристрастий. Многие его оды имеют философский характер, в них обсуждается место и предназначение человека на земле, проблемы жизни и смерти:</a:t>
            </a:r>
          </a:p>
          <a:p>
            <a:pPr algn="ctr"/>
            <a:endParaRPr lang="ru-RU" sz="2000" b="1"/>
          </a:p>
          <a:p>
            <a:pPr algn="ctr"/>
            <a:r>
              <a:rPr lang="ru-RU" sz="2400" b="1">
                <a:solidFill>
                  <a:schemeClr val="accent2"/>
                </a:solidFill>
              </a:rPr>
              <a:t>Я связь миров повсюду сущих, </a:t>
            </a:r>
          </a:p>
          <a:p>
            <a:pPr algn="ctr"/>
            <a:r>
              <a:rPr lang="ru-RU" sz="2400" b="1">
                <a:solidFill>
                  <a:schemeClr val="accent2"/>
                </a:solidFill>
              </a:rPr>
              <a:t>Я крайня степень вещества; </a:t>
            </a:r>
          </a:p>
          <a:p>
            <a:pPr algn="ctr"/>
            <a:r>
              <a:rPr lang="ru-RU" sz="2400" b="1">
                <a:solidFill>
                  <a:schemeClr val="accent2"/>
                </a:solidFill>
              </a:rPr>
              <a:t>Я средоточие живущих, </a:t>
            </a:r>
          </a:p>
          <a:p>
            <a:pPr algn="ctr"/>
            <a:r>
              <a:rPr lang="ru-RU" sz="2400" b="1">
                <a:solidFill>
                  <a:schemeClr val="accent2"/>
                </a:solidFill>
              </a:rPr>
              <a:t>Черта начальна божества; </a:t>
            </a:r>
          </a:p>
          <a:p>
            <a:pPr algn="ctr"/>
            <a:r>
              <a:rPr lang="ru-RU" sz="2400" b="1">
                <a:solidFill>
                  <a:schemeClr val="accent2"/>
                </a:solidFill>
              </a:rPr>
              <a:t>Я телом в прахе истлеваю, </a:t>
            </a:r>
          </a:p>
          <a:p>
            <a:pPr algn="ctr"/>
            <a:r>
              <a:rPr lang="ru-RU" sz="2400" b="1">
                <a:solidFill>
                  <a:schemeClr val="accent2"/>
                </a:solidFill>
              </a:rPr>
              <a:t>Умом громам повелеваю, </a:t>
            </a:r>
          </a:p>
          <a:p>
            <a:pPr algn="ctr"/>
            <a:r>
              <a:rPr lang="ru-RU" sz="2400" b="1">
                <a:solidFill>
                  <a:schemeClr val="accent2"/>
                </a:solidFill>
              </a:rPr>
              <a:t>Я царь — я раб — я червь — я бог! </a:t>
            </a:r>
          </a:p>
          <a:p>
            <a:pPr algn="ctr"/>
            <a:r>
              <a:rPr lang="ru-RU" sz="2400" b="1">
                <a:solidFill>
                  <a:schemeClr val="accent2"/>
                </a:solidFill>
              </a:rPr>
              <a:t>Но, будучи я столь чудесен, </a:t>
            </a:r>
          </a:p>
          <a:p>
            <a:pPr algn="ctr"/>
            <a:r>
              <a:rPr lang="ru-RU" sz="2400" b="1">
                <a:solidFill>
                  <a:schemeClr val="accent2"/>
                </a:solidFill>
              </a:rPr>
              <a:t>Отколе происшел? — безвестен: </a:t>
            </a:r>
          </a:p>
          <a:p>
            <a:pPr algn="ctr"/>
            <a:r>
              <a:rPr lang="ru-RU" sz="2400" b="1">
                <a:solidFill>
                  <a:schemeClr val="accent2"/>
                </a:solidFill>
              </a:rPr>
              <a:t>А сам собой я быть не мог. </a:t>
            </a:r>
          </a:p>
          <a:p>
            <a:pPr algn="ctr"/>
            <a:r>
              <a:rPr lang="ru-RU" sz="2400" b="1">
                <a:solidFill>
                  <a:schemeClr val="accent2"/>
                </a:solidFill>
              </a:rPr>
              <a:t>Ода </a:t>
            </a:r>
            <a:r>
              <a:rPr lang="ru-RU" sz="2400" b="1">
                <a:solidFill>
                  <a:schemeClr val="accent2"/>
                </a:solidFill>
                <a:hlinkClick r:id="rId3" tooltip="s:ru:Бог_(Державин)"/>
              </a:rPr>
              <a:t>«Бог»</a:t>
            </a:r>
            <a:r>
              <a:rPr lang="ru-RU" sz="2400" b="1">
                <a:solidFill>
                  <a:schemeClr val="accent2"/>
                </a:solidFill>
              </a:rPr>
              <a:t>, (1784)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3" name="Rectangle 3"/>
          <p:cNvSpPr>
            <a:spLocks noChangeArrowheads="1"/>
          </p:cNvSpPr>
          <p:nvPr/>
        </p:nvSpPr>
        <p:spPr bwMode="auto">
          <a:xfrm>
            <a:off x="381000" y="-22225"/>
            <a:ext cx="6096000" cy="5146675"/>
          </a:xfrm>
          <a:prstGeom prst="rect">
            <a:avLst/>
          </a:prstGeom>
          <a:noFill/>
          <a:ln w="9525">
            <a:noFill/>
            <a:miter lim="800000"/>
            <a:headEnd/>
            <a:tailEnd/>
          </a:ln>
          <a:effectLst/>
        </p:spPr>
        <p:txBody>
          <a:bodyPr anchor="ctr">
            <a:spAutoFit/>
          </a:bodyPr>
          <a:lstStyle/>
          <a:p>
            <a:pPr algn="ctr"/>
            <a:r>
              <a:rPr lang="ru-RU" sz="2000" b="1"/>
              <a:t>Державин создаёт ряд образцов лирических стихотворений, в которых философская напряженность его од сочетается с эмоциональным отношением к описываемым событиям. В стихотворении </a:t>
            </a:r>
            <a:r>
              <a:rPr lang="ru-RU" sz="2000" b="1">
                <a:hlinkClick r:id="rId3" tooltip="s:ru:Снигирь_(Державин)"/>
              </a:rPr>
              <a:t>«Снигирь»</a:t>
            </a:r>
            <a:r>
              <a:rPr lang="ru-RU" sz="2000" b="1"/>
              <a:t> (1805) Державин оплакивает кончину Суворова:</a:t>
            </a:r>
          </a:p>
          <a:p>
            <a:pPr algn="ctr"/>
            <a:endParaRPr lang="ru-RU" sz="2000" b="1"/>
          </a:p>
          <a:p>
            <a:r>
              <a:rPr lang="ru-RU" sz="2400" b="1">
                <a:solidFill>
                  <a:schemeClr val="accent2"/>
                </a:solidFill>
              </a:rPr>
              <a:t>Что ты заводишь песню военну </a:t>
            </a:r>
          </a:p>
          <a:p>
            <a:r>
              <a:rPr lang="ru-RU" sz="2400" b="1">
                <a:solidFill>
                  <a:schemeClr val="accent2"/>
                </a:solidFill>
              </a:rPr>
              <a:t>Флейте подобно, милый снигирь? </a:t>
            </a:r>
          </a:p>
          <a:p>
            <a:r>
              <a:rPr lang="ru-RU" sz="2400" b="1">
                <a:solidFill>
                  <a:schemeClr val="accent2"/>
                </a:solidFill>
              </a:rPr>
              <a:t>С кем мы пойдем войной на Гиену? </a:t>
            </a:r>
          </a:p>
          <a:p>
            <a:r>
              <a:rPr lang="ru-RU" sz="2400" b="1">
                <a:solidFill>
                  <a:schemeClr val="accent2"/>
                </a:solidFill>
              </a:rPr>
              <a:t>Кто теперь вождь наш? </a:t>
            </a:r>
          </a:p>
          <a:p>
            <a:r>
              <a:rPr lang="ru-RU" sz="2400" b="1">
                <a:solidFill>
                  <a:schemeClr val="accent2"/>
                </a:solidFill>
              </a:rPr>
              <a:t>Кто богатырь? </a:t>
            </a:r>
          </a:p>
          <a:p>
            <a:r>
              <a:rPr lang="ru-RU" sz="2400" b="1">
                <a:solidFill>
                  <a:schemeClr val="accent2"/>
                </a:solidFill>
              </a:rPr>
              <a:t>Сильный где, храбрый, быстрый </a:t>
            </a:r>
          </a:p>
          <a:p>
            <a:r>
              <a:rPr lang="ru-RU" sz="2400" b="1">
                <a:solidFill>
                  <a:schemeClr val="accent2"/>
                </a:solidFill>
              </a:rPr>
              <a:t>Суворов? </a:t>
            </a:r>
          </a:p>
          <a:p>
            <a:r>
              <a:rPr lang="ru-RU" sz="2400" b="1">
                <a:solidFill>
                  <a:schemeClr val="accent2"/>
                </a:solidFill>
              </a:rPr>
              <a:t>Северны громы в гробе лежат. </a:t>
            </a:r>
          </a:p>
        </p:txBody>
      </p:sp>
      <p:pic>
        <p:nvPicPr>
          <p:cNvPr id="35845" name="Picture 5" descr="suvorov"/>
          <p:cNvPicPr>
            <a:picLocks noChangeAspect="1" noChangeArrowheads="1"/>
          </p:cNvPicPr>
          <p:nvPr/>
        </p:nvPicPr>
        <p:blipFill>
          <a:blip r:embed="rId4" cstate="print"/>
          <a:srcRect/>
          <a:stretch>
            <a:fillRect/>
          </a:stretch>
        </p:blipFill>
        <p:spPr bwMode="auto">
          <a:xfrm>
            <a:off x="5943600" y="3276600"/>
            <a:ext cx="2895600" cy="3276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3" name="Rectangle 3"/>
          <p:cNvSpPr>
            <a:spLocks noChangeArrowheads="1"/>
          </p:cNvSpPr>
          <p:nvPr/>
        </p:nvSpPr>
        <p:spPr bwMode="auto">
          <a:xfrm>
            <a:off x="457200" y="614363"/>
            <a:ext cx="4495800" cy="5632450"/>
          </a:xfrm>
          <a:prstGeom prst="rect">
            <a:avLst/>
          </a:prstGeom>
          <a:noFill/>
          <a:ln w="9525">
            <a:noFill/>
            <a:miter lim="800000"/>
            <a:headEnd/>
            <a:tailEnd/>
          </a:ln>
          <a:effectLst/>
        </p:spPr>
        <p:txBody>
          <a:bodyPr anchor="ctr">
            <a:spAutoFit/>
          </a:bodyPr>
          <a:lstStyle/>
          <a:p>
            <a:pPr algn="ctr"/>
            <a:r>
              <a:rPr lang="ru-RU" sz="2000" b="1"/>
              <a:t>Перед своей смертью Державин начинает писать оду </a:t>
            </a:r>
            <a:r>
              <a:rPr lang="ru-RU" sz="2000" b="1">
                <a:solidFill>
                  <a:srgbClr val="FF0000"/>
                </a:solidFill>
              </a:rPr>
              <a:t>РУИНА ЧТИ</a:t>
            </a:r>
            <a:r>
              <a:rPr lang="ru-RU" sz="2000" b="1"/>
              <a:t>, от которой до нас дошло только начало:</a:t>
            </a:r>
          </a:p>
          <a:p>
            <a:pPr algn="ctr"/>
            <a:endParaRPr lang="ru-RU" sz="2000" b="1"/>
          </a:p>
          <a:p>
            <a:r>
              <a:rPr lang="ru-RU" sz="2400" b="1">
                <a:solidFill>
                  <a:srgbClr val="FF0000"/>
                </a:solidFill>
              </a:rPr>
              <a:t>Р</a:t>
            </a:r>
            <a:r>
              <a:rPr lang="ru-RU" sz="2400" b="1">
                <a:solidFill>
                  <a:schemeClr val="accent2"/>
                </a:solidFill>
              </a:rPr>
              <a:t>ека времен в своем стремленьи </a:t>
            </a:r>
          </a:p>
          <a:p>
            <a:r>
              <a:rPr lang="ru-RU" sz="2400" b="1">
                <a:solidFill>
                  <a:srgbClr val="FF0000"/>
                </a:solidFill>
              </a:rPr>
              <a:t>У</a:t>
            </a:r>
            <a:r>
              <a:rPr lang="ru-RU" sz="2400" b="1">
                <a:solidFill>
                  <a:schemeClr val="accent2"/>
                </a:solidFill>
              </a:rPr>
              <a:t>носит все дела людей </a:t>
            </a:r>
          </a:p>
          <a:p>
            <a:r>
              <a:rPr lang="ru-RU" sz="2400" b="1">
                <a:solidFill>
                  <a:srgbClr val="FF0000"/>
                </a:solidFill>
              </a:rPr>
              <a:t>И</a:t>
            </a:r>
            <a:r>
              <a:rPr lang="ru-RU" sz="2400" b="1">
                <a:solidFill>
                  <a:schemeClr val="accent2"/>
                </a:solidFill>
              </a:rPr>
              <a:t> топит в пропасти забвенья </a:t>
            </a:r>
          </a:p>
          <a:p>
            <a:r>
              <a:rPr lang="ru-RU" sz="2400" b="1">
                <a:solidFill>
                  <a:srgbClr val="FF0000"/>
                </a:solidFill>
              </a:rPr>
              <a:t>Н</a:t>
            </a:r>
            <a:r>
              <a:rPr lang="ru-RU" sz="2400" b="1">
                <a:solidFill>
                  <a:schemeClr val="accent2"/>
                </a:solidFill>
              </a:rPr>
              <a:t>ароды, царства и царей. </a:t>
            </a:r>
          </a:p>
          <a:p>
            <a:r>
              <a:rPr lang="ru-RU" sz="2400" b="1">
                <a:solidFill>
                  <a:srgbClr val="FF0000"/>
                </a:solidFill>
              </a:rPr>
              <a:t>А</a:t>
            </a:r>
            <a:r>
              <a:rPr lang="ru-RU" sz="2400" b="1">
                <a:solidFill>
                  <a:schemeClr val="accent2"/>
                </a:solidFill>
              </a:rPr>
              <a:t> если что и остается </a:t>
            </a:r>
          </a:p>
          <a:p>
            <a:r>
              <a:rPr lang="ru-RU" sz="2400" b="1">
                <a:solidFill>
                  <a:srgbClr val="FF0000"/>
                </a:solidFill>
              </a:rPr>
              <a:t>Ч</a:t>
            </a:r>
            <a:r>
              <a:rPr lang="ru-RU" sz="2400" b="1">
                <a:solidFill>
                  <a:schemeClr val="accent2"/>
                </a:solidFill>
              </a:rPr>
              <a:t>рез звуки лиры и трубы, </a:t>
            </a:r>
          </a:p>
          <a:p>
            <a:r>
              <a:rPr lang="ru-RU" sz="2400" b="1">
                <a:solidFill>
                  <a:srgbClr val="FF0000"/>
                </a:solidFill>
              </a:rPr>
              <a:t>Т</a:t>
            </a:r>
            <a:r>
              <a:rPr lang="ru-RU" sz="2400" b="1">
                <a:solidFill>
                  <a:schemeClr val="accent2"/>
                </a:solidFill>
              </a:rPr>
              <a:t>о вечности жерлом пожрется </a:t>
            </a:r>
          </a:p>
          <a:p>
            <a:r>
              <a:rPr lang="ru-RU" sz="2400" b="1">
                <a:solidFill>
                  <a:srgbClr val="FF0000"/>
                </a:solidFill>
              </a:rPr>
              <a:t>И </a:t>
            </a:r>
            <a:r>
              <a:rPr lang="ru-RU" sz="2400" b="1">
                <a:solidFill>
                  <a:schemeClr val="accent2"/>
                </a:solidFill>
              </a:rPr>
              <a:t>общей не уйдет судьбы! </a:t>
            </a:r>
          </a:p>
        </p:txBody>
      </p:sp>
      <p:pic>
        <p:nvPicPr>
          <p:cNvPr id="30724" name="Picture 4" descr="39-83-1m"/>
          <p:cNvPicPr>
            <a:picLocks noChangeAspect="1" noChangeArrowheads="1"/>
          </p:cNvPicPr>
          <p:nvPr/>
        </p:nvPicPr>
        <p:blipFill>
          <a:blip r:embed="rId3" cstate="print"/>
          <a:srcRect/>
          <a:stretch>
            <a:fillRect/>
          </a:stretch>
        </p:blipFill>
        <p:spPr bwMode="auto">
          <a:xfrm>
            <a:off x="5181600" y="1219200"/>
            <a:ext cx="3733800" cy="5105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8" name="Rectangle 4"/>
          <p:cNvSpPr>
            <a:spLocks noChangeArrowheads="1"/>
          </p:cNvSpPr>
          <p:nvPr/>
        </p:nvSpPr>
        <p:spPr bwMode="auto">
          <a:xfrm>
            <a:off x="304800" y="331788"/>
            <a:ext cx="8458200" cy="3990975"/>
          </a:xfrm>
          <a:prstGeom prst="rect">
            <a:avLst/>
          </a:prstGeom>
          <a:noFill/>
          <a:ln w="9525">
            <a:noFill/>
            <a:miter lim="800000"/>
            <a:headEnd/>
            <a:tailEnd/>
          </a:ln>
          <a:effectLst/>
        </p:spPr>
        <p:txBody>
          <a:bodyPr anchor="ctr">
            <a:spAutoFit/>
          </a:bodyPr>
          <a:lstStyle/>
          <a:p>
            <a:pPr algn="ctr"/>
            <a:r>
              <a:rPr lang="ru-RU" sz="2000" b="1"/>
              <a:t>Смело выступал против злоупотреблений и беззакония Державин и в своих стихах. "Долг поэта в мир правду вещать",-заявлял он. Убедившись во время личного общения с Екатериной, что созданный в "Оде к Фелице" образ царицы идеализирован, он отказался писать ей хвалебные стихи. В замечательной сатирической оде "Вельможа" поэт высмеивает гордящуюся только гербами предков "позлащенную грязь":</a:t>
            </a:r>
          </a:p>
          <a:p>
            <a:pPr algn="ctr"/>
            <a:endParaRPr lang="ru-RU" sz="2000" b="1"/>
          </a:p>
          <a:p>
            <a:r>
              <a:rPr lang="ru-RU" sz="2400" b="1">
                <a:solidFill>
                  <a:schemeClr val="accent2"/>
                </a:solidFill>
              </a:rPr>
              <a:t>Осел останется ослом, </a:t>
            </a:r>
            <a:br>
              <a:rPr lang="ru-RU" sz="2400" b="1">
                <a:solidFill>
                  <a:schemeClr val="accent2"/>
                </a:solidFill>
              </a:rPr>
            </a:br>
            <a:r>
              <a:rPr lang="ru-RU" sz="2400" b="1">
                <a:solidFill>
                  <a:schemeClr val="accent2"/>
                </a:solidFill>
              </a:rPr>
              <a:t>Хотя осыпь его звездами;</a:t>
            </a:r>
            <a:br>
              <a:rPr lang="ru-RU" sz="2400" b="1">
                <a:solidFill>
                  <a:schemeClr val="accent2"/>
                </a:solidFill>
              </a:rPr>
            </a:br>
            <a:r>
              <a:rPr lang="ru-RU" sz="2400" b="1">
                <a:solidFill>
                  <a:schemeClr val="accent2"/>
                </a:solidFill>
              </a:rPr>
              <a:t>Где должно действовать умом, </a:t>
            </a:r>
            <a:br>
              <a:rPr lang="ru-RU" sz="2400" b="1">
                <a:solidFill>
                  <a:schemeClr val="accent2"/>
                </a:solidFill>
              </a:rPr>
            </a:br>
            <a:r>
              <a:rPr lang="ru-RU" sz="2400" b="1">
                <a:solidFill>
                  <a:schemeClr val="accent2"/>
                </a:solidFill>
              </a:rPr>
              <a:t>Он только хлопает ушами.</a:t>
            </a:r>
          </a:p>
        </p:txBody>
      </p:sp>
      <p:pic>
        <p:nvPicPr>
          <p:cNvPr id="36869" name="Picture 5" descr="480px-Vladimir_Borovikovsky_001"/>
          <p:cNvPicPr>
            <a:picLocks noChangeAspect="1" noChangeArrowheads="1"/>
          </p:cNvPicPr>
          <p:nvPr/>
        </p:nvPicPr>
        <p:blipFill>
          <a:blip r:embed="rId3" cstate="print"/>
          <a:srcRect/>
          <a:stretch>
            <a:fillRect/>
          </a:stretch>
        </p:blipFill>
        <p:spPr bwMode="auto">
          <a:xfrm>
            <a:off x="5562600" y="2590800"/>
            <a:ext cx="3276600" cy="3962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8915" name="Picture 3" descr="Рисунок1"/>
          <p:cNvPicPr>
            <a:picLocks noChangeAspect="1" noChangeArrowheads="1"/>
          </p:cNvPicPr>
          <p:nvPr/>
        </p:nvPicPr>
        <p:blipFill>
          <a:blip r:embed="rId3" cstate="print"/>
          <a:srcRect/>
          <a:stretch>
            <a:fillRect/>
          </a:stretch>
        </p:blipFill>
        <p:spPr bwMode="auto">
          <a:xfrm>
            <a:off x="0" y="0"/>
            <a:ext cx="9144000" cy="7010400"/>
          </a:xfrm>
          <a:prstGeom prst="rect">
            <a:avLst/>
          </a:prstGeom>
          <a:noFill/>
        </p:spPr>
      </p:pic>
      <p:sp>
        <p:nvSpPr>
          <p:cNvPr id="38916" name="Text Box 4"/>
          <p:cNvSpPr txBox="1">
            <a:spLocks noChangeArrowheads="1"/>
          </p:cNvSpPr>
          <p:nvPr/>
        </p:nvSpPr>
        <p:spPr bwMode="auto">
          <a:xfrm>
            <a:off x="4038600" y="2036763"/>
            <a:ext cx="5029200" cy="1554162"/>
          </a:xfrm>
          <a:prstGeom prst="rect">
            <a:avLst/>
          </a:prstGeom>
          <a:noFill/>
          <a:ln w="9525">
            <a:noFill/>
            <a:miter lim="800000"/>
            <a:headEnd/>
            <a:tailEnd/>
          </a:ln>
          <a:effectLst/>
        </p:spPr>
        <p:txBody>
          <a:bodyPr>
            <a:spAutoFit/>
          </a:bodyPr>
          <a:lstStyle/>
          <a:p>
            <a:r>
              <a:rPr lang="ru-RU" sz="3200" b="1">
                <a:solidFill>
                  <a:srgbClr val="0000FF"/>
                </a:solidFill>
              </a:rPr>
              <a:t>Державин в Карелии.</a:t>
            </a:r>
          </a:p>
          <a:p>
            <a:endParaRPr lang="ru-RU" sz="3200" b="1">
              <a:solidFill>
                <a:srgbClr val="0000FF"/>
              </a:solidFill>
            </a:endParaRPr>
          </a:p>
          <a:p>
            <a:pPr algn="ctr"/>
            <a:r>
              <a:rPr lang="ru-RU" sz="3200">
                <a:solidFill>
                  <a:srgbClr val="FF0000"/>
                </a:solidFill>
              </a:rPr>
              <a:t>Ода «Водопад»</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293" name="Picture 5" descr="Derzhavin"/>
          <p:cNvPicPr>
            <a:picLocks noChangeAspect="1" noChangeArrowheads="1"/>
          </p:cNvPicPr>
          <p:nvPr/>
        </p:nvPicPr>
        <p:blipFill>
          <a:blip r:embed="rId3" cstate="print"/>
          <a:srcRect/>
          <a:stretch>
            <a:fillRect/>
          </a:stretch>
        </p:blipFill>
        <p:spPr bwMode="auto">
          <a:xfrm>
            <a:off x="381000" y="304800"/>
            <a:ext cx="4114800" cy="5562600"/>
          </a:xfrm>
          <a:prstGeom prst="rect">
            <a:avLst/>
          </a:prstGeom>
          <a:noFill/>
        </p:spPr>
      </p:pic>
      <p:sp>
        <p:nvSpPr>
          <p:cNvPr id="12294" name="Rectangle 6"/>
          <p:cNvSpPr>
            <a:spLocks noChangeArrowheads="1"/>
          </p:cNvSpPr>
          <p:nvPr/>
        </p:nvSpPr>
        <p:spPr bwMode="auto">
          <a:xfrm>
            <a:off x="304800" y="5922963"/>
            <a:ext cx="4800600" cy="1190625"/>
          </a:xfrm>
          <a:prstGeom prst="rect">
            <a:avLst/>
          </a:prstGeom>
          <a:noFill/>
          <a:ln w="9525">
            <a:noFill/>
            <a:miter lim="800000"/>
            <a:headEnd/>
            <a:tailEnd/>
          </a:ln>
          <a:effectLst/>
        </p:spPr>
        <p:txBody>
          <a:bodyPr anchor="ctr">
            <a:spAutoFit/>
          </a:bodyPr>
          <a:lstStyle/>
          <a:p>
            <a:r>
              <a:rPr lang="ru-RU" b="1"/>
              <a:t>Портрет поэта Г.Р. Державина.</a:t>
            </a:r>
          </a:p>
          <a:p>
            <a:r>
              <a:rPr lang="ru-RU" b="1"/>
              <a:t>                                                                                    Художник С. Тончи</a:t>
            </a:r>
          </a:p>
          <a:p>
            <a:pPr eaLnBrk="0" hangingPunct="0"/>
            <a:endParaRPr lang="ru-RU" b="1"/>
          </a:p>
        </p:txBody>
      </p:sp>
      <p:sp>
        <p:nvSpPr>
          <p:cNvPr id="12295" name="Rectangle 7"/>
          <p:cNvSpPr>
            <a:spLocks noChangeArrowheads="1"/>
          </p:cNvSpPr>
          <p:nvPr/>
        </p:nvSpPr>
        <p:spPr bwMode="auto">
          <a:xfrm>
            <a:off x="4724400" y="1187450"/>
            <a:ext cx="4191000" cy="4486275"/>
          </a:xfrm>
          <a:prstGeom prst="rect">
            <a:avLst/>
          </a:prstGeom>
          <a:noFill/>
          <a:ln w="9525">
            <a:noFill/>
            <a:miter lim="800000"/>
            <a:headEnd/>
            <a:tailEnd/>
          </a:ln>
          <a:effectLst/>
        </p:spPr>
        <p:txBody>
          <a:bodyPr anchor="ctr">
            <a:spAutoFit/>
          </a:bodyPr>
          <a:lstStyle/>
          <a:p>
            <a:r>
              <a:rPr lang="ru-RU" b="1"/>
              <a:t>В мае 1784 г. Екатерина II подписала указ о назначении действительного статского советника Гаврилы Романовича Державина на должность правителя вновь образованного Олонецкого наместничества. Непродолжительное пребывание на посту первого олонецкого губернатора (середина сентября 1784 г. - октябрь 1785 г.) дало возможность Г.Р.Державину на деле реализовать свои воззрения на власть: "пред троном не сгибаться, стоять - и правду говорить".</a:t>
            </a:r>
            <a:r>
              <a:rPr lang="ru-RU"/>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363" name="Rectangle 3"/>
          <p:cNvSpPr>
            <a:spLocks noChangeArrowheads="1"/>
          </p:cNvSpPr>
          <p:nvPr/>
        </p:nvSpPr>
        <p:spPr bwMode="auto">
          <a:xfrm>
            <a:off x="228600" y="228600"/>
            <a:ext cx="5029200" cy="1905000"/>
          </a:xfrm>
          <a:prstGeom prst="rect">
            <a:avLst/>
          </a:prstGeom>
          <a:noFill/>
          <a:ln w="9525">
            <a:noFill/>
            <a:miter lim="800000"/>
            <a:headEnd/>
            <a:tailEnd/>
          </a:ln>
          <a:effectLst/>
        </p:spPr>
        <p:txBody>
          <a:bodyPr/>
          <a:lstStyle/>
          <a:p>
            <a:pPr>
              <a:lnSpc>
                <a:spcPct val="80000"/>
              </a:lnSpc>
              <a:spcBef>
                <a:spcPct val="20000"/>
              </a:spcBef>
            </a:pPr>
            <a:r>
              <a:rPr lang="ru-RU" sz="2400" b="1">
                <a:solidFill>
                  <a:schemeClr val="accent2"/>
                </a:solidFill>
              </a:rPr>
              <a:t>Гавриил Романович Державин в 1785 году стал первым губернатором  только что созданной Олонецкой губернии и немногим более года прожил в Петрозаводске. </a:t>
            </a:r>
          </a:p>
        </p:txBody>
      </p:sp>
      <p:sp>
        <p:nvSpPr>
          <p:cNvPr id="15365" name="Rectangle 5"/>
          <p:cNvSpPr>
            <a:spLocks noChangeArrowheads="1"/>
          </p:cNvSpPr>
          <p:nvPr/>
        </p:nvSpPr>
        <p:spPr bwMode="auto">
          <a:xfrm>
            <a:off x="228600" y="1951038"/>
            <a:ext cx="5105400" cy="5203825"/>
          </a:xfrm>
          <a:prstGeom prst="rect">
            <a:avLst/>
          </a:prstGeom>
          <a:noFill/>
          <a:ln w="9525">
            <a:noFill/>
            <a:miter lim="800000"/>
            <a:headEnd/>
            <a:tailEnd/>
          </a:ln>
          <a:effectLst/>
        </p:spPr>
        <p:txBody>
          <a:bodyPr anchor="ctr">
            <a:spAutoFit/>
          </a:bodyPr>
          <a:lstStyle/>
          <a:p>
            <a:r>
              <a:rPr lang="ru-RU"/>
              <a:t> </a:t>
            </a:r>
            <a:r>
              <a:rPr lang="ru-RU" sz="2400" b="1">
                <a:solidFill>
                  <a:schemeClr val="accent2"/>
                </a:solidFill>
              </a:rPr>
              <a:t>Но за это время он успел сделать многое: основал больницу, учредил новый город Кемь на берегу Белого моря, совершил длительную летнюю поездку по северной Карелии. Он много путешествовал по нашему краю, побывал в Пудоже, Повенце, Кеми.</a:t>
            </a:r>
            <a:endParaRPr lang="en-US" sz="2400" b="1">
              <a:solidFill>
                <a:schemeClr val="accent2"/>
              </a:solidFill>
            </a:endParaRPr>
          </a:p>
          <a:p>
            <a:r>
              <a:rPr lang="ru-RU" sz="2400" b="1">
                <a:solidFill>
                  <a:schemeClr val="accent2"/>
                </a:solidFill>
              </a:rPr>
              <a:t>Свои наблюдения он записывал в дневнике «Поденная записка». </a:t>
            </a:r>
          </a:p>
          <a:p>
            <a:pPr>
              <a:lnSpc>
                <a:spcPct val="80000"/>
              </a:lnSpc>
              <a:spcBef>
                <a:spcPct val="20000"/>
              </a:spcBef>
            </a:pPr>
            <a:endParaRPr lang="ru-RU" sz="2400" b="1">
              <a:solidFill>
                <a:schemeClr val="accent2"/>
              </a:solidFill>
            </a:endParaRPr>
          </a:p>
        </p:txBody>
      </p:sp>
      <p:pic>
        <p:nvPicPr>
          <p:cNvPr id="15367" name="Picture 7" descr="16"/>
          <p:cNvPicPr>
            <a:picLocks noChangeAspect="1" noChangeArrowheads="1"/>
          </p:cNvPicPr>
          <p:nvPr/>
        </p:nvPicPr>
        <p:blipFill>
          <a:blip r:embed="rId3" cstate="print"/>
          <a:srcRect/>
          <a:stretch>
            <a:fillRect/>
          </a:stretch>
        </p:blipFill>
        <p:spPr bwMode="auto">
          <a:xfrm>
            <a:off x="5105400" y="914400"/>
            <a:ext cx="37338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3000"/>
                                        <p:tgtEl>
                                          <p:spTgt spid="15363">
                                            <p:txEl>
                                              <p:pRg st="0" end="0"/>
                                            </p:txEl>
                                          </p:spTgt>
                                        </p:tgtEl>
                                      </p:cBhvr>
                                    </p:animEffect>
                                    <p:anim calcmode="lin" valueType="num">
                                      <p:cBhvr>
                                        <p:cTn id="8" dur="3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3011" name="Rectangle 3"/>
          <p:cNvSpPr>
            <a:spLocks noChangeArrowheads="1"/>
          </p:cNvSpPr>
          <p:nvPr/>
        </p:nvSpPr>
        <p:spPr bwMode="auto">
          <a:xfrm>
            <a:off x="4495800" y="1189038"/>
            <a:ext cx="4419600" cy="3662362"/>
          </a:xfrm>
          <a:prstGeom prst="rect">
            <a:avLst/>
          </a:prstGeom>
          <a:noFill/>
          <a:ln w="9525">
            <a:noFill/>
            <a:miter lim="800000"/>
            <a:headEnd/>
            <a:tailEnd/>
          </a:ln>
          <a:effectLst/>
        </p:spPr>
        <p:txBody>
          <a:bodyPr anchor="ctr">
            <a:spAutoFit/>
          </a:bodyPr>
          <a:lstStyle/>
          <a:p>
            <a:r>
              <a:rPr lang="ru-RU" b="1"/>
              <a:t>Впервые ода издана в 1798 г. В 1791 г. умер выдающийся государственный деятель, полководец и фаворит Екатерины II князь Г. А. Потемкин. Вскоре после этого и было начато стихотворение.  Первая редакция оды (она до нас не дошла) состояла из 15 строф, но Державин, очень долго работавший над ней, довел ее до 74 строф. Завершение окончательной редакции «Водопада» относится к концу 1794 г. </a:t>
            </a:r>
          </a:p>
        </p:txBody>
      </p:sp>
      <p:pic>
        <p:nvPicPr>
          <p:cNvPr id="43013" name="Picture 5" descr="potemkin"/>
          <p:cNvPicPr>
            <a:picLocks noChangeAspect="1" noChangeArrowheads="1"/>
          </p:cNvPicPr>
          <p:nvPr/>
        </p:nvPicPr>
        <p:blipFill>
          <a:blip r:embed="rId3" cstate="print"/>
          <a:srcRect/>
          <a:stretch>
            <a:fillRect/>
          </a:stretch>
        </p:blipFill>
        <p:spPr bwMode="auto">
          <a:xfrm>
            <a:off x="304800" y="762000"/>
            <a:ext cx="4038600" cy="5029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63" name="Rectangle 3"/>
          <p:cNvSpPr>
            <a:spLocks noChangeArrowheads="1"/>
          </p:cNvSpPr>
          <p:nvPr/>
        </p:nvSpPr>
        <p:spPr bwMode="auto">
          <a:xfrm>
            <a:off x="304800" y="233363"/>
            <a:ext cx="8534400" cy="2563812"/>
          </a:xfrm>
          <a:prstGeom prst="rect">
            <a:avLst/>
          </a:prstGeom>
          <a:noFill/>
          <a:ln w="9525">
            <a:noFill/>
            <a:miter lim="800000"/>
            <a:headEnd/>
            <a:tailEnd/>
          </a:ln>
          <a:effectLst/>
        </p:spPr>
        <p:txBody>
          <a:bodyPr anchor="ctr">
            <a:spAutoFit/>
          </a:bodyPr>
          <a:lstStyle/>
          <a:p>
            <a:r>
              <a:rPr lang="ru-RU" b="1"/>
              <a:t>Летом 1785 г. Г.Р.Державин сам отправился для обозрения Олонецкого края. Он проехал в лодке и на лошадях около двух тысяч километров. Во время этого сложного и опасного путешествия велся дневник - поденная записка, оригинал которой хранится в С.-Петербурге. В этой записке содержатся ценные сведения для познания жизни нашего края в XVIII в.: первое описание водопада Кивач, губернского и уездных городов, отмечается самобытность карельской культуры и языка, дается первое описание "пятиструнных гуслей" - карельского кантеле, рассказывается о северном старообрядчестве и т.д. </a:t>
            </a:r>
          </a:p>
        </p:txBody>
      </p:sp>
      <p:sp>
        <p:nvSpPr>
          <p:cNvPr id="40964" name="Rectangle 4"/>
          <p:cNvSpPr>
            <a:spLocks noChangeArrowheads="1"/>
          </p:cNvSpPr>
          <p:nvPr/>
        </p:nvSpPr>
        <p:spPr bwMode="auto">
          <a:xfrm>
            <a:off x="304800" y="3046413"/>
            <a:ext cx="8839200" cy="3387725"/>
          </a:xfrm>
          <a:prstGeom prst="rect">
            <a:avLst/>
          </a:prstGeom>
          <a:noFill/>
          <a:ln w="9525">
            <a:noFill/>
            <a:miter lim="800000"/>
            <a:headEnd/>
            <a:tailEnd/>
          </a:ln>
          <a:effectLst/>
        </p:spPr>
        <p:txBody>
          <a:bodyPr anchor="ctr">
            <a:spAutoFit/>
          </a:bodyPr>
          <a:lstStyle/>
          <a:p>
            <a:r>
              <a:rPr lang="ru-RU" b="1"/>
              <a:t>Время пребывания Г.Р.Державина в Петрозаводске и Карелии прочно отложилось в памяти поэта. С нашим краем тесно связаны знаменитая ода "Водопад", которая является началом карельской темы в русской поэзии, стихотворение "Буря", либретто оперы "Рудокопы". Вполне законно возникает вопрос о том, что написал поэт непосредственно в Карелии. В Петрозаводске он написал только одно стихотворение "Уповающему на свою силу", посвященное его напряженным взаимоотношениям с архангельским и олонецким генерал-губернатором Т.И.Тутолминым. Здесь же в 1785 г. он начал работать над стихотворением "Бессмертие души", которое закончил только в 1796 г. </a:t>
            </a:r>
          </a:p>
          <a:p>
            <a:r>
              <a:rPr lang="ru-RU" b="1"/>
              <a:t>15 декабря 1785 г. вышел указ Екатерины II о назначении Г.Р.Державина правителем Тамбовского наместничества.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2531" name="Picture 3"/>
          <p:cNvPicPr>
            <a:picLocks noChangeAspect="1" noChangeArrowheads="1"/>
          </p:cNvPicPr>
          <p:nvPr/>
        </p:nvPicPr>
        <p:blipFill>
          <a:blip r:embed="rId3" cstate="print"/>
          <a:srcRect/>
          <a:stretch>
            <a:fillRect/>
          </a:stretch>
        </p:blipFill>
        <p:spPr bwMode="auto">
          <a:xfrm>
            <a:off x="381000" y="914400"/>
            <a:ext cx="5638800" cy="5105400"/>
          </a:xfrm>
          <a:prstGeom prst="rect">
            <a:avLst/>
          </a:prstGeom>
          <a:noFill/>
          <a:ln w="9525">
            <a:noFill/>
            <a:miter lim="800000"/>
            <a:headEnd/>
            <a:tailEnd/>
          </a:ln>
        </p:spPr>
      </p:pic>
      <p:sp>
        <p:nvSpPr>
          <p:cNvPr id="22533" name="Rectangle 5"/>
          <p:cNvSpPr>
            <a:spLocks noChangeArrowheads="1"/>
          </p:cNvSpPr>
          <p:nvPr/>
        </p:nvSpPr>
        <p:spPr bwMode="auto">
          <a:xfrm>
            <a:off x="114300" y="2376488"/>
            <a:ext cx="9144000" cy="0"/>
          </a:xfrm>
          <a:prstGeom prst="rect">
            <a:avLst/>
          </a:prstGeom>
          <a:noFill/>
          <a:ln w="9525">
            <a:noFill/>
            <a:miter lim="800000"/>
            <a:headEnd/>
            <a:tailEnd/>
          </a:ln>
          <a:effectLst/>
        </p:spPr>
        <p:txBody>
          <a:bodyPr wrap="none" anchor="ctr">
            <a:spAutoFit/>
          </a:bodyPr>
          <a:lstStyle/>
          <a:p>
            <a:endParaRPr lang="ru-RU"/>
          </a:p>
        </p:txBody>
      </p:sp>
      <p:sp>
        <p:nvSpPr>
          <p:cNvPr id="22534" name="Rectangle 6"/>
          <p:cNvSpPr>
            <a:spLocks noChangeArrowheads="1"/>
          </p:cNvSpPr>
          <p:nvPr/>
        </p:nvSpPr>
        <p:spPr bwMode="auto">
          <a:xfrm>
            <a:off x="6172200" y="1735138"/>
            <a:ext cx="2971800" cy="1800225"/>
          </a:xfrm>
          <a:prstGeom prst="rect">
            <a:avLst/>
          </a:prstGeom>
          <a:noFill/>
          <a:ln w="9525">
            <a:noFill/>
            <a:miter lim="800000"/>
            <a:headEnd/>
            <a:tailEnd/>
          </a:ln>
          <a:effectLst/>
        </p:spPr>
        <p:txBody>
          <a:bodyPr anchor="ctr">
            <a:spAutoFit/>
          </a:bodyPr>
          <a:lstStyle/>
          <a:p>
            <a:pPr algn="just"/>
            <a:r>
              <a:rPr lang="ru-RU" sz="2800" b="1">
                <a:solidFill>
                  <a:schemeClr val="accent2"/>
                </a:solidFill>
                <a:cs typeface="Times New Roman" pitchFamily="18" charset="0"/>
              </a:rPr>
              <a:t>Водопад Кивач.</a:t>
            </a:r>
            <a:endParaRPr lang="ru-RU" sz="2800" b="1">
              <a:solidFill>
                <a:schemeClr val="accent2"/>
              </a:solidFill>
            </a:endParaRPr>
          </a:p>
          <a:p>
            <a:pPr algn="just" eaLnBrk="0" hangingPunct="0"/>
            <a:r>
              <a:rPr lang="ru-RU" sz="2800" b="1">
                <a:solidFill>
                  <a:schemeClr val="accent2"/>
                </a:solidFill>
                <a:cs typeface="Times New Roman" pitchFamily="18" charset="0"/>
              </a:rPr>
              <a:t>Первое цветное фото водопада. 1915 г. </a:t>
            </a:r>
            <a:endParaRPr lang="ru-RU" sz="2800" b="1">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4579" name="Rectangle 3"/>
          <p:cNvSpPr>
            <a:spLocks noChangeArrowheads="1"/>
          </p:cNvSpPr>
          <p:nvPr/>
        </p:nvSpPr>
        <p:spPr bwMode="auto">
          <a:xfrm>
            <a:off x="684213" y="44450"/>
            <a:ext cx="8231187" cy="1439863"/>
          </a:xfrm>
          <a:prstGeom prst="rect">
            <a:avLst/>
          </a:prstGeom>
          <a:noFill/>
          <a:ln w="9525">
            <a:noFill/>
            <a:miter lim="800000"/>
            <a:headEnd/>
            <a:tailEnd/>
          </a:ln>
          <a:effectLst/>
        </p:spPr>
        <p:txBody>
          <a:bodyPr anchor="ctr"/>
          <a:lstStyle/>
          <a:p>
            <a:pPr algn="ctr"/>
            <a:r>
              <a:rPr lang="ru-RU" sz="2900" b="1">
                <a:latin typeface="Georgia" pitchFamily="18" charset="0"/>
              </a:rPr>
              <a:t>Г. Р. Державин, </a:t>
            </a:r>
            <a:br>
              <a:rPr lang="ru-RU" sz="2900" b="1">
                <a:latin typeface="Georgia" pitchFamily="18" charset="0"/>
              </a:rPr>
            </a:br>
            <a:r>
              <a:rPr lang="ru-RU" sz="2900" b="1">
                <a:latin typeface="Georgia" pitchFamily="18" charset="0"/>
              </a:rPr>
              <a:t>поэт и государственный деятель</a:t>
            </a:r>
            <a:br>
              <a:rPr lang="ru-RU" sz="2900" b="1">
                <a:latin typeface="Georgia" pitchFamily="18" charset="0"/>
              </a:rPr>
            </a:br>
            <a:r>
              <a:rPr lang="ru-RU" sz="2900" b="1">
                <a:latin typeface="Georgia" pitchFamily="18" charset="0"/>
              </a:rPr>
              <a:t>                   (1743-1816)</a:t>
            </a:r>
            <a:endParaRPr lang="ru-RU"/>
          </a:p>
        </p:txBody>
      </p:sp>
      <p:sp>
        <p:nvSpPr>
          <p:cNvPr id="24580" name="Text Box 4"/>
          <p:cNvSpPr txBox="1">
            <a:spLocks noChangeArrowheads="1"/>
          </p:cNvSpPr>
          <p:nvPr/>
        </p:nvSpPr>
        <p:spPr bwMode="auto">
          <a:xfrm>
            <a:off x="4495800" y="1752600"/>
            <a:ext cx="4191000" cy="4478338"/>
          </a:xfrm>
          <a:prstGeom prst="rect">
            <a:avLst/>
          </a:prstGeom>
          <a:noFill/>
          <a:ln w="9525">
            <a:noFill/>
            <a:miter lim="800000"/>
            <a:headEnd/>
            <a:tailEnd/>
          </a:ln>
          <a:effectLst/>
        </p:spPr>
        <p:txBody>
          <a:bodyPr>
            <a:spAutoFit/>
          </a:bodyPr>
          <a:lstStyle/>
          <a:p>
            <a:r>
              <a:rPr lang="ru-RU" sz="3200" b="1" i="1">
                <a:latin typeface="Times New Roman" pitchFamily="18" charset="0"/>
              </a:rPr>
              <a:t>О росс! О род великодушный! О твердокаменная грудь!       О исполин, царю послушный! </a:t>
            </a:r>
          </a:p>
          <a:p>
            <a:r>
              <a:rPr lang="ru-RU" sz="3200" b="1" i="1">
                <a:latin typeface="Times New Roman" pitchFamily="18" charset="0"/>
              </a:rPr>
              <a:t>Когда и где ты досягнуть    Не мог тебя достойной славы?</a:t>
            </a:r>
            <a:endParaRPr lang="ru-RU" i="1">
              <a:latin typeface="Times New Roman" pitchFamily="18" charset="0"/>
            </a:endParaRPr>
          </a:p>
        </p:txBody>
      </p:sp>
      <p:sp>
        <p:nvSpPr>
          <p:cNvPr id="24581" name="Text Box 5"/>
          <p:cNvSpPr txBox="1">
            <a:spLocks noChangeArrowheads="1"/>
          </p:cNvSpPr>
          <p:nvPr/>
        </p:nvSpPr>
        <p:spPr bwMode="auto">
          <a:xfrm>
            <a:off x="900113" y="5589588"/>
            <a:ext cx="8243887" cy="701675"/>
          </a:xfrm>
          <a:prstGeom prst="rect">
            <a:avLst/>
          </a:prstGeom>
          <a:noFill/>
          <a:ln w="9525">
            <a:noFill/>
            <a:miter lim="800000"/>
            <a:headEnd/>
            <a:tailEnd/>
          </a:ln>
          <a:effectLst/>
        </p:spPr>
        <p:txBody>
          <a:bodyPr>
            <a:spAutoFit/>
          </a:bodyPr>
          <a:lstStyle/>
          <a:p>
            <a:r>
              <a:rPr lang="ru-RU" sz="2000" b="1">
                <a:latin typeface="Book Antiqua" pitchFamily="18" charset="0"/>
              </a:rPr>
              <a:t>Чем открыто гордится поэт? Чем восхищён?</a:t>
            </a:r>
          </a:p>
          <a:p>
            <a:r>
              <a:rPr lang="ru-RU" sz="2000" b="1">
                <a:latin typeface="Book Antiqua" pitchFamily="18" charset="0"/>
              </a:rPr>
              <a:t>Как вы понимаете смысл вопроса в стихотворении Державина?</a:t>
            </a:r>
            <a:endParaRPr lang="ru-RU"/>
          </a:p>
        </p:txBody>
      </p:sp>
      <p:sp>
        <p:nvSpPr>
          <p:cNvPr id="24582" name="Rectangle 6"/>
          <p:cNvSpPr>
            <a:spLocks noChangeArrowheads="1"/>
          </p:cNvSpPr>
          <p:nvPr/>
        </p:nvSpPr>
        <p:spPr bwMode="auto">
          <a:xfrm>
            <a:off x="120650" y="5589588"/>
            <a:ext cx="241300" cy="423862"/>
          </a:xfrm>
          <a:prstGeom prst="rect">
            <a:avLst/>
          </a:prstGeom>
          <a:noFill/>
          <a:ln w="57150">
            <a:solidFill>
              <a:schemeClr val="tx1"/>
            </a:solidFill>
            <a:miter lim="800000"/>
            <a:headEnd/>
            <a:tailEnd/>
          </a:ln>
          <a:effectLst/>
        </p:spPr>
        <p:txBody>
          <a:bodyPr>
            <a:spAutoFit/>
          </a:bodyPr>
          <a:lstStyle/>
          <a:p>
            <a:pPr algn="ctr"/>
            <a:endParaRPr lang="ru-RU"/>
          </a:p>
        </p:txBody>
      </p:sp>
      <p:pic>
        <p:nvPicPr>
          <p:cNvPr id="24583" name="Picture 7" descr="Державин Г"/>
          <p:cNvPicPr>
            <a:picLocks noChangeAspect="1" noChangeArrowheads="1"/>
          </p:cNvPicPr>
          <p:nvPr/>
        </p:nvPicPr>
        <p:blipFill>
          <a:blip r:embed="rId3" cstate="print"/>
          <a:srcRect/>
          <a:stretch>
            <a:fillRect/>
          </a:stretch>
        </p:blipFill>
        <p:spPr bwMode="auto">
          <a:xfrm>
            <a:off x="228600" y="1143000"/>
            <a:ext cx="4191000" cy="4343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317" name="Rectangle 5"/>
          <p:cNvSpPr>
            <a:spLocks noChangeArrowheads="1"/>
          </p:cNvSpPr>
          <p:nvPr/>
        </p:nvSpPr>
        <p:spPr bwMode="auto">
          <a:xfrm>
            <a:off x="228600" y="41275"/>
            <a:ext cx="8686800" cy="2292350"/>
          </a:xfrm>
          <a:prstGeom prst="rect">
            <a:avLst/>
          </a:prstGeom>
          <a:noFill/>
          <a:ln w="9525">
            <a:noFill/>
            <a:miter lim="800000"/>
            <a:headEnd/>
            <a:tailEnd/>
          </a:ln>
          <a:effectLst/>
        </p:spPr>
        <p:txBody>
          <a:bodyPr anchor="ctr">
            <a:spAutoFit/>
          </a:bodyPr>
          <a:lstStyle/>
          <a:p>
            <a:r>
              <a:rPr lang="ru-RU" sz="1600" b="1">
                <a:cs typeface="Times New Roman" pitchFamily="18" charset="0"/>
              </a:rPr>
              <a:t>Особенно врезалась в память Державину первая остановка на пути –  водопад Кивач на реке Суне. Образовался он в незапамятные времена, когда Суна постепенно размывала свое глинисто-песчаное русло, пока не обнажились четыре скалы из крепкого камня. Вода, перекатываясь через них, стала углублять более мягкое русло, и со временем получились четыре высокие ступени, с которых обрушивается вспененная река. Кивач тогда представлял гораздо более внушительное зрелище. Это в наше время он обмелел, потому что более половины воды по специальному каналу уходит для гидроэлектростанции, построенной</a:t>
            </a:r>
            <a:r>
              <a:rPr lang="ru-RU" sz="1600" b="1"/>
              <a:t> </a:t>
            </a:r>
            <a:r>
              <a:rPr lang="ru-RU" sz="1600" b="1">
                <a:latin typeface="Times New Roman" pitchFamily="18" charset="0"/>
              </a:rPr>
              <a:t>неподалёку.</a:t>
            </a:r>
            <a:endParaRPr lang="ru-RU" sz="1600" b="1"/>
          </a:p>
          <a:p>
            <a:pPr eaLnBrk="0" hangingPunct="0"/>
            <a:endParaRPr lang="ru-RU" sz="1600" b="1"/>
          </a:p>
        </p:txBody>
      </p:sp>
      <p:sp>
        <p:nvSpPr>
          <p:cNvPr id="13318" name="Rectangle 6"/>
          <p:cNvSpPr>
            <a:spLocks noChangeArrowheads="1"/>
          </p:cNvSpPr>
          <p:nvPr/>
        </p:nvSpPr>
        <p:spPr bwMode="auto">
          <a:xfrm>
            <a:off x="-4548188" y="2278063"/>
            <a:ext cx="4268788" cy="517525"/>
          </a:xfrm>
          <a:prstGeom prst="rect">
            <a:avLst/>
          </a:prstGeom>
          <a:noFill/>
          <a:ln w="9525">
            <a:noFill/>
            <a:miter lim="800000"/>
            <a:headEnd/>
            <a:tailEnd/>
          </a:ln>
          <a:effectLst/>
        </p:spPr>
        <p:txBody>
          <a:bodyPr wrap="none" anchor="ctr">
            <a:spAutoFit/>
          </a:bodyPr>
          <a:lstStyle/>
          <a:p>
            <a:r>
              <a:rPr lang="ru-RU" sz="1400">
                <a:cs typeface="Times New Roman" pitchFamily="18" charset="0"/>
              </a:rPr>
              <a:t> </a:t>
            </a:r>
          </a:p>
          <a:p>
            <a:pPr eaLnBrk="0" hangingPunct="0"/>
            <a:r>
              <a:rPr lang="ru-RU" sz="1400">
                <a:cs typeface="Times New Roman" pitchFamily="18" charset="0"/>
              </a:rPr>
              <a:t>                                                                                   </a:t>
            </a:r>
            <a:endParaRPr lang="ru-RU"/>
          </a:p>
        </p:txBody>
      </p:sp>
      <p:pic>
        <p:nvPicPr>
          <p:cNvPr id="13319" name="Picture 7" descr="kivach1"/>
          <p:cNvPicPr>
            <a:picLocks noChangeAspect="1" noChangeArrowheads="1"/>
          </p:cNvPicPr>
          <p:nvPr/>
        </p:nvPicPr>
        <p:blipFill>
          <a:blip r:embed="rId3" cstate="print"/>
          <a:srcRect/>
          <a:stretch>
            <a:fillRect/>
          </a:stretch>
        </p:blipFill>
        <p:spPr bwMode="auto">
          <a:xfrm>
            <a:off x="228600" y="2133600"/>
            <a:ext cx="8610600" cy="4495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387" name="Rectangle 3"/>
          <p:cNvSpPr>
            <a:spLocks noChangeArrowheads="1"/>
          </p:cNvSpPr>
          <p:nvPr/>
        </p:nvSpPr>
        <p:spPr bwMode="auto">
          <a:xfrm>
            <a:off x="9067800" y="6019800"/>
            <a:ext cx="76200" cy="76200"/>
          </a:xfrm>
          <a:prstGeom prst="rect">
            <a:avLst/>
          </a:prstGeom>
          <a:noFill/>
          <a:ln w="9525">
            <a:noFill/>
            <a:miter lim="800000"/>
            <a:headEnd/>
            <a:tailEnd/>
          </a:ln>
          <a:effectLst/>
        </p:spPr>
        <p:txBody>
          <a:bodyPr/>
          <a:lstStyle/>
          <a:p>
            <a:pPr marL="342900" indent="-342900">
              <a:spcBef>
                <a:spcPct val="20000"/>
              </a:spcBef>
            </a:pPr>
            <a:r>
              <a:rPr lang="ru-RU" sz="2800"/>
              <a:t>	</a:t>
            </a:r>
          </a:p>
        </p:txBody>
      </p:sp>
      <p:pic>
        <p:nvPicPr>
          <p:cNvPr id="16388" name="Picture 4" descr="show"/>
          <p:cNvPicPr>
            <a:picLocks noChangeAspect="1" noChangeArrowheads="1"/>
          </p:cNvPicPr>
          <p:nvPr/>
        </p:nvPicPr>
        <p:blipFill>
          <a:blip r:embed="rId3" cstate="print"/>
          <a:srcRect/>
          <a:stretch>
            <a:fillRect/>
          </a:stretch>
        </p:blipFill>
        <p:spPr bwMode="auto">
          <a:xfrm>
            <a:off x="250825" y="914400"/>
            <a:ext cx="4854575" cy="5334000"/>
          </a:xfrm>
          <a:prstGeom prst="rect">
            <a:avLst/>
          </a:prstGeom>
          <a:noFill/>
          <a:ln w="9525">
            <a:noFill/>
            <a:miter lim="800000"/>
            <a:headEnd/>
            <a:tailEnd/>
          </a:ln>
        </p:spPr>
      </p:pic>
      <p:sp>
        <p:nvSpPr>
          <p:cNvPr id="16389" name="Rectangle 5"/>
          <p:cNvSpPr>
            <a:spLocks noChangeArrowheads="1"/>
          </p:cNvSpPr>
          <p:nvPr/>
        </p:nvSpPr>
        <p:spPr bwMode="auto">
          <a:xfrm>
            <a:off x="5181600" y="795338"/>
            <a:ext cx="3962400" cy="5273675"/>
          </a:xfrm>
          <a:prstGeom prst="rect">
            <a:avLst/>
          </a:prstGeom>
          <a:noFill/>
          <a:ln w="9525">
            <a:noFill/>
            <a:miter lim="800000"/>
            <a:headEnd/>
            <a:tailEnd/>
          </a:ln>
          <a:effectLst/>
        </p:spPr>
        <p:txBody>
          <a:bodyPr anchor="ctr">
            <a:spAutoFit/>
          </a:bodyPr>
          <a:lstStyle/>
          <a:p>
            <a:pPr algn="just"/>
            <a:r>
              <a:rPr lang="ru-RU" sz="2000" b="1"/>
              <a:t>А Державин видел полную силу и красоту водопада, падающего с высоты 11 метров. Теперь более понятен поэтический восторг Гаврилы Романовича, воспевшего бурный поток в одном из самых знаменитых своих стихотворений. Реку Суну он даже уподобил царице, а саму водную стихию Кивача – судьбе знаменитого человека, военачальника и героя. Поэтому так торжественно звучат державинские строки поэмы «Водопад»: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Effect transition="in" filter="fade">
                                      <p:cBhvr>
                                        <p:cTn id="9" dur="1000"/>
                                        <p:tgtEl>
                                          <p:spTgt spid="16388"/>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wipe(up)">
                                      <p:cBhvr>
                                        <p:cTn id="13"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7411" name="Rectangle 3"/>
          <p:cNvSpPr>
            <a:spLocks noChangeArrowheads="1"/>
          </p:cNvSpPr>
          <p:nvPr/>
        </p:nvSpPr>
        <p:spPr bwMode="auto">
          <a:xfrm>
            <a:off x="5410200" y="188913"/>
            <a:ext cx="3505200" cy="1143000"/>
          </a:xfrm>
          <a:prstGeom prst="rect">
            <a:avLst/>
          </a:prstGeom>
          <a:noFill/>
          <a:ln w="9525">
            <a:noFill/>
            <a:miter lim="800000"/>
            <a:headEnd/>
            <a:tailEnd/>
          </a:ln>
          <a:effectLst/>
        </p:spPr>
        <p:txBody>
          <a:bodyPr anchor="ctr"/>
          <a:lstStyle/>
          <a:p>
            <a:pPr algn="ctr"/>
            <a:r>
              <a:rPr lang="ru-RU" sz="4400" b="1" i="1">
                <a:solidFill>
                  <a:schemeClr val="tx2"/>
                </a:solidFill>
              </a:rPr>
              <a:t>«Водопад»</a:t>
            </a:r>
          </a:p>
        </p:txBody>
      </p:sp>
      <p:sp>
        <p:nvSpPr>
          <p:cNvPr id="17412" name="Rectangle 4"/>
          <p:cNvSpPr>
            <a:spLocks noChangeArrowheads="1"/>
          </p:cNvSpPr>
          <p:nvPr/>
        </p:nvSpPr>
        <p:spPr bwMode="auto">
          <a:xfrm>
            <a:off x="228600" y="1295400"/>
            <a:ext cx="5562600" cy="5106988"/>
          </a:xfrm>
          <a:prstGeom prst="rect">
            <a:avLst/>
          </a:prstGeom>
          <a:noFill/>
          <a:ln w="9525">
            <a:noFill/>
            <a:miter lim="800000"/>
            <a:headEnd/>
            <a:tailEnd/>
          </a:ln>
          <a:effectLst/>
        </p:spPr>
        <p:txBody>
          <a:bodyPr/>
          <a:lstStyle/>
          <a:p>
            <a:pPr marL="342900" indent="-342900">
              <a:spcBef>
                <a:spcPct val="20000"/>
              </a:spcBef>
            </a:pPr>
            <a:endParaRPr lang="ru-RU" sz="3200">
              <a:latin typeface="Book Antiqua" pitchFamily="18" charset="0"/>
            </a:endParaRPr>
          </a:p>
        </p:txBody>
      </p:sp>
      <p:pic>
        <p:nvPicPr>
          <p:cNvPr id="17413" name="Picture 5" descr="-kivach5">
            <a:hlinkClick r:id="rId3"/>
          </p:cNvPr>
          <p:cNvPicPr>
            <a:picLocks noChangeAspect="1" noChangeArrowheads="1"/>
          </p:cNvPicPr>
          <p:nvPr/>
        </p:nvPicPr>
        <p:blipFill>
          <a:blip r:embed="rId4" cstate="print"/>
          <a:srcRect/>
          <a:stretch>
            <a:fillRect/>
          </a:stretch>
        </p:blipFill>
        <p:spPr bwMode="auto">
          <a:xfrm>
            <a:off x="4876800" y="1143000"/>
            <a:ext cx="4114800" cy="5410200"/>
          </a:xfrm>
          <a:prstGeom prst="rect">
            <a:avLst/>
          </a:prstGeom>
          <a:noFill/>
          <a:ln w="9525">
            <a:noFill/>
            <a:miter lim="800000"/>
            <a:headEnd/>
            <a:tailEnd/>
          </a:ln>
        </p:spPr>
      </p:pic>
      <p:sp>
        <p:nvSpPr>
          <p:cNvPr id="17414" name="Rectangle 6"/>
          <p:cNvSpPr>
            <a:spLocks noChangeArrowheads="1"/>
          </p:cNvSpPr>
          <p:nvPr/>
        </p:nvSpPr>
        <p:spPr bwMode="auto">
          <a:xfrm>
            <a:off x="228600" y="344488"/>
            <a:ext cx="4724400" cy="6797675"/>
          </a:xfrm>
          <a:prstGeom prst="rect">
            <a:avLst/>
          </a:prstGeom>
          <a:noFill/>
          <a:ln w="9525">
            <a:noFill/>
            <a:miter lim="800000"/>
            <a:headEnd/>
            <a:tailEnd/>
          </a:ln>
          <a:effectLst/>
        </p:spPr>
        <p:txBody>
          <a:bodyPr anchor="ctr">
            <a:spAutoFit/>
          </a:bodyPr>
          <a:lstStyle/>
          <a:p>
            <a:r>
              <a:rPr lang="ru-RU" sz="2000" b="1">
                <a:solidFill>
                  <a:schemeClr val="accent2"/>
                </a:solidFill>
              </a:rPr>
              <a:t>Алмазна сыплется гора</a:t>
            </a:r>
          </a:p>
          <a:p>
            <a:r>
              <a:rPr lang="ru-RU" sz="2000" b="1">
                <a:solidFill>
                  <a:schemeClr val="accent2"/>
                </a:solidFill>
              </a:rPr>
              <a:t>С высот четыремя скалами,</a:t>
            </a:r>
            <a:br>
              <a:rPr lang="ru-RU" sz="2000" b="1">
                <a:solidFill>
                  <a:schemeClr val="accent2"/>
                </a:solidFill>
              </a:rPr>
            </a:br>
            <a:r>
              <a:rPr lang="ru-RU" sz="2000" b="1">
                <a:solidFill>
                  <a:schemeClr val="accent2"/>
                </a:solidFill>
              </a:rPr>
              <a:t>Жемчугу бездна и сребра</a:t>
            </a:r>
            <a:br>
              <a:rPr lang="ru-RU" sz="2000" b="1">
                <a:solidFill>
                  <a:schemeClr val="accent2"/>
                </a:solidFill>
              </a:rPr>
            </a:br>
            <a:r>
              <a:rPr lang="ru-RU" sz="2000" b="1">
                <a:solidFill>
                  <a:schemeClr val="accent2"/>
                </a:solidFill>
              </a:rPr>
              <a:t>Кипит внизу, бьет вверх буграми;</a:t>
            </a:r>
            <a:br>
              <a:rPr lang="ru-RU" sz="2000" b="1">
                <a:solidFill>
                  <a:schemeClr val="accent2"/>
                </a:solidFill>
              </a:rPr>
            </a:br>
            <a:r>
              <a:rPr lang="ru-RU" sz="2000" b="1">
                <a:solidFill>
                  <a:schemeClr val="accent2"/>
                </a:solidFill>
              </a:rPr>
              <a:t>От брызгов синий холм стоит,</a:t>
            </a:r>
            <a:br>
              <a:rPr lang="ru-RU" sz="2000" b="1">
                <a:solidFill>
                  <a:schemeClr val="accent2"/>
                </a:solidFill>
              </a:rPr>
            </a:br>
            <a:r>
              <a:rPr lang="ru-RU" sz="2000" b="1">
                <a:solidFill>
                  <a:schemeClr val="accent2"/>
                </a:solidFill>
              </a:rPr>
              <a:t>Далече рев в лесу гремит.</a:t>
            </a:r>
            <a:br>
              <a:rPr lang="ru-RU" sz="2000" b="1">
                <a:solidFill>
                  <a:schemeClr val="accent2"/>
                </a:solidFill>
              </a:rPr>
            </a:br>
            <a:r>
              <a:rPr lang="ru-RU" sz="2000" b="1">
                <a:solidFill>
                  <a:schemeClr val="accent2"/>
                </a:solidFill>
              </a:rPr>
              <a:t/>
            </a:r>
            <a:br>
              <a:rPr lang="ru-RU" sz="2000" b="1">
                <a:solidFill>
                  <a:schemeClr val="accent2"/>
                </a:solidFill>
              </a:rPr>
            </a:br>
            <a:r>
              <a:rPr lang="ru-RU" sz="2000" b="1">
                <a:solidFill>
                  <a:schemeClr val="accent2"/>
                </a:solidFill>
              </a:rPr>
              <a:t>.‎Шумит, и средь густого бора</a:t>
            </a:r>
            <a:br>
              <a:rPr lang="ru-RU" sz="2000" b="1">
                <a:solidFill>
                  <a:schemeClr val="accent2"/>
                </a:solidFill>
              </a:rPr>
            </a:br>
            <a:r>
              <a:rPr lang="ru-RU" sz="2000" b="1">
                <a:solidFill>
                  <a:schemeClr val="accent2"/>
                </a:solidFill>
              </a:rPr>
              <a:t>Теряется в глуши потом;</a:t>
            </a:r>
            <a:br>
              <a:rPr lang="ru-RU" sz="2000" b="1">
                <a:solidFill>
                  <a:schemeClr val="accent2"/>
                </a:solidFill>
              </a:rPr>
            </a:br>
            <a:r>
              <a:rPr lang="ru-RU" sz="2000" b="1">
                <a:solidFill>
                  <a:schemeClr val="accent2"/>
                </a:solidFill>
              </a:rPr>
              <a:t>Луч чрез поток сверкает скоро;</a:t>
            </a:r>
            <a:br>
              <a:rPr lang="ru-RU" sz="2000" b="1">
                <a:solidFill>
                  <a:schemeClr val="accent2"/>
                </a:solidFill>
              </a:rPr>
            </a:br>
            <a:r>
              <a:rPr lang="ru-RU" sz="2000" b="1">
                <a:solidFill>
                  <a:schemeClr val="accent2"/>
                </a:solidFill>
              </a:rPr>
              <a:t>Под зыбким сводом древ, как сном</a:t>
            </a:r>
            <a:br>
              <a:rPr lang="ru-RU" sz="2000" b="1">
                <a:solidFill>
                  <a:schemeClr val="accent2"/>
                </a:solidFill>
              </a:rPr>
            </a:br>
            <a:r>
              <a:rPr lang="ru-RU" sz="2000" b="1">
                <a:solidFill>
                  <a:schemeClr val="accent2"/>
                </a:solidFill>
              </a:rPr>
              <a:t>Покрыты, волны тихо льются,</a:t>
            </a:r>
            <a:br>
              <a:rPr lang="ru-RU" sz="2000" b="1">
                <a:solidFill>
                  <a:schemeClr val="accent2"/>
                </a:solidFill>
              </a:rPr>
            </a:br>
            <a:r>
              <a:rPr lang="ru-RU" sz="2000" b="1">
                <a:solidFill>
                  <a:schemeClr val="accent2"/>
                </a:solidFill>
              </a:rPr>
              <a:t>Рекою млечною влекутся.</a:t>
            </a:r>
            <a:br>
              <a:rPr lang="ru-RU" sz="2000" b="1">
                <a:solidFill>
                  <a:schemeClr val="accent2"/>
                </a:solidFill>
              </a:rPr>
            </a:br>
            <a:r>
              <a:rPr lang="ru-RU" sz="2000" b="1">
                <a:solidFill>
                  <a:schemeClr val="accent2"/>
                </a:solidFill>
              </a:rPr>
              <a:t/>
            </a:r>
            <a:br>
              <a:rPr lang="ru-RU" sz="2000" b="1">
                <a:solidFill>
                  <a:schemeClr val="accent2"/>
                </a:solidFill>
              </a:rPr>
            </a:br>
            <a:r>
              <a:rPr lang="ru-RU" sz="2000" b="1">
                <a:solidFill>
                  <a:schemeClr val="accent2"/>
                </a:solidFill>
              </a:rPr>
              <a:t>‎Седая пена по брегам</a:t>
            </a:r>
            <a:br>
              <a:rPr lang="ru-RU" sz="2000" b="1">
                <a:solidFill>
                  <a:schemeClr val="accent2"/>
                </a:solidFill>
              </a:rPr>
            </a:br>
            <a:r>
              <a:rPr lang="ru-RU" sz="2000" b="1">
                <a:solidFill>
                  <a:schemeClr val="accent2"/>
                </a:solidFill>
              </a:rPr>
              <a:t>Лежит буграми в дебрях темных;</a:t>
            </a:r>
            <a:br>
              <a:rPr lang="ru-RU" sz="2000" b="1">
                <a:solidFill>
                  <a:schemeClr val="accent2"/>
                </a:solidFill>
              </a:rPr>
            </a:br>
            <a:r>
              <a:rPr lang="ru-RU" sz="2000" b="1">
                <a:solidFill>
                  <a:schemeClr val="accent2"/>
                </a:solidFill>
              </a:rPr>
              <a:t>Стук слышен млатов по ветрам,</a:t>
            </a:r>
            <a:br>
              <a:rPr lang="ru-RU" sz="2000" b="1">
                <a:solidFill>
                  <a:schemeClr val="accent2"/>
                </a:solidFill>
              </a:rPr>
            </a:br>
            <a:r>
              <a:rPr lang="ru-RU" sz="2000" b="1">
                <a:solidFill>
                  <a:schemeClr val="accent2"/>
                </a:solidFill>
              </a:rPr>
              <a:t>Визг пил и стон мехов подъемных:</a:t>
            </a:r>
            <a:br>
              <a:rPr lang="ru-RU" sz="2000" b="1">
                <a:solidFill>
                  <a:schemeClr val="accent2"/>
                </a:solidFill>
              </a:rPr>
            </a:br>
            <a:r>
              <a:rPr lang="ru-RU" sz="2000" b="1">
                <a:solidFill>
                  <a:schemeClr val="accent2"/>
                </a:solidFill>
              </a:rPr>
              <a:t>О водопад! в твоем жерле</a:t>
            </a:r>
            <a:br>
              <a:rPr lang="ru-RU" sz="2000" b="1">
                <a:solidFill>
                  <a:schemeClr val="accent2"/>
                </a:solidFill>
              </a:rPr>
            </a:br>
            <a:r>
              <a:rPr lang="ru-RU" sz="2000" b="1">
                <a:solidFill>
                  <a:schemeClr val="accent2"/>
                </a:solidFill>
              </a:rPr>
              <a:t>Всё утопает в бездне, в мгле!</a:t>
            </a:r>
            <a:br>
              <a:rPr lang="ru-RU" sz="2000" b="1">
                <a:solidFill>
                  <a:schemeClr val="accent2"/>
                </a:solidFill>
              </a:rPr>
            </a:br>
            <a:r>
              <a:rPr lang="ru-RU" sz="2000" b="1">
                <a:solidFill>
                  <a:schemeClr val="accent2"/>
                </a:solidFill>
              </a:rPr>
              <a:t/>
            </a:r>
            <a:br>
              <a:rPr lang="ru-RU" sz="2000" b="1">
                <a:solidFill>
                  <a:schemeClr val="accent2"/>
                </a:solidFill>
              </a:rPr>
            </a:br>
            <a:endParaRPr lang="ru-RU" sz="20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fltVal val="0"/>
                                          </p:val>
                                        </p:tav>
                                        <p:tav tm="100000">
                                          <p:val>
                                            <p:strVal val="#ppt_w"/>
                                          </p:val>
                                        </p:tav>
                                      </p:tavLst>
                                    </p:anim>
                                    <p:anim calcmode="lin" valueType="num">
                                      <p:cBhvr>
                                        <p:cTn id="8" dur="1000" fill="hold"/>
                                        <p:tgtEl>
                                          <p:spTgt spid="17411"/>
                                        </p:tgtEl>
                                        <p:attrNameLst>
                                          <p:attrName>ppt_h</p:attrName>
                                        </p:attrNameLst>
                                      </p:cBhvr>
                                      <p:tavLst>
                                        <p:tav tm="0">
                                          <p:val>
                                            <p:fltVal val="0"/>
                                          </p:val>
                                        </p:tav>
                                        <p:tav tm="100000">
                                          <p:val>
                                            <p:strVal val="#ppt_h"/>
                                          </p:val>
                                        </p:tav>
                                      </p:tavLst>
                                    </p:anim>
                                    <p:animEffect transition="in" filter="fade">
                                      <p:cBhvr>
                                        <p:cTn id="9" dur="1000"/>
                                        <p:tgtEl>
                                          <p:spTgt spid="17411"/>
                                        </p:tgtEl>
                                      </p:cBhvr>
                                    </p:animEffect>
                                  </p:childTnLst>
                                </p:cTn>
                              </p:par>
                            </p:childTnLst>
                          </p:cTn>
                        </p:par>
                        <p:par>
                          <p:cTn id="10" fill="hold">
                            <p:stCondLst>
                              <p:cond delay="1000"/>
                            </p:stCondLst>
                            <p:childTnLst>
                              <p:par>
                                <p:cTn id="11" presetID="22" presetClass="entr" presetSubtype="8" fill="hold" nodeType="afterEffect" nodePh="1">
                                  <p:stCondLst>
                                    <p:cond delay="0"/>
                                  </p:stCondLst>
                                  <p:endCondLst>
                                    <p:cond evt="begin" delay="0">
                                      <p:tn val="11"/>
                                    </p:cond>
                                  </p:endCondLst>
                                  <p:childTnLst>
                                    <p:set>
                                      <p:cBhvr>
                                        <p:cTn id="12" dur="1" fill="hold">
                                          <p:stCondLst>
                                            <p:cond delay="0"/>
                                          </p:stCondLst>
                                        </p:cTn>
                                        <p:tgtEl>
                                          <p:spTgt spid="17412">
                                            <p:txEl>
                                              <p:pRg st="0" end="0"/>
                                            </p:txEl>
                                          </p:spTgt>
                                        </p:tgtEl>
                                        <p:attrNameLst>
                                          <p:attrName>style.visibility</p:attrName>
                                        </p:attrNameLst>
                                      </p:cBhvr>
                                      <p:to>
                                        <p:strVal val="visible"/>
                                      </p:to>
                                    </p:set>
                                    <p:animEffect transition="in" filter="wipe(left)">
                                      <p:cBhvr>
                                        <p:cTn id="13" dur="20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987" name="Rectangle 3"/>
          <p:cNvSpPr>
            <a:spLocks noChangeArrowheads="1"/>
          </p:cNvSpPr>
          <p:nvPr/>
        </p:nvSpPr>
        <p:spPr bwMode="auto">
          <a:xfrm>
            <a:off x="228600" y="409575"/>
            <a:ext cx="8610600" cy="6040438"/>
          </a:xfrm>
          <a:prstGeom prst="rect">
            <a:avLst/>
          </a:prstGeom>
          <a:noFill/>
          <a:ln w="9525">
            <a:noFill/>
            <a:miter lim="800000"/>
            <a:headEnd/>
            <a:tailEnd/>
          </a:ln>
          <a:effectLst/>
        </p:spPr>
        <p:txBody>
          <a:bodyPr anchor="ctr">
            <a:spAutoFit/>
          </a:bodyPr>
          <a:lstStyle/>
          <a:p>
            <a:r>
              <a:rPr lang="ru-RU" b="1"/>
              <a:t>Героями державинских од и посланий становятся реальные люди его ближайшего окружения, выдающиеся государственные мужи и писатели – Потемкин, Шувалов, Суворов, Румянцев, Храповицкий, Львов, Мещерский, там уже есть портретные черты, живое сходство лиц и характеров. Даже «Водопад» (1791-1794), где говорится о смерти Потемкина (уже воспетого при жизни в оде «Решемыслу»), превращается из обычной оды на случай в развернутое философское размышление о превратностях судьбы, роли замечательной личности в истории, тленности всех земных титулов, чинов и богатства:</a:t>
            </a:r>
          </a:p>
          <a:p>
            <a:pPr algn="ctr"/>
            <a:r>
              <a:rPr lang="ru-RU" sz="2000" b="1">
                <a:solidFill>
                  <a:srgbClr val="0000FF"/>
                </a:solidFill>
              </a:rPr>
              <a:t>Не зрим ли всякий день гробов,</a:t>
            </a:r>
          </a:p>
          <a:p>
            <a:pPr algn="ctr"/>
            <a:r>
              <a:rPr lang="ru-RU" sz="2000" b="1">
                <a:solidFill>
                  <a:srgbClr val="0000FF"/>
                </a:solidFill>
              </a:rPr>
              <a:t>Седин дряхлеющей вселенной?</a:t>
            </a:r>
          </a:p>
          <a:p>
            <a:pPr algn="ctr"/>
            <a:r>
              <a:rPr lang="ru-RU" sz="2000" b="1">
                <a:solidFill>
                  <a:srgbClr val="0000FF"/>
                </a:solidFill>
              </a:rPr>
              <a:t>Не слышим ли в бою часов</a:t>
            </a:r>
          </a:p>
          <a:p>
            <a:pPr algn="ctr"/>
            <a:r>
              <a:rPr lang="ru-RU" sz="2000" b="1">
                <a:solidFill>
                  <a:srgbClr val="0000FF"/>
                </a:solidFill>
              </a:rPr>
              <a:t>Глас смерти, двери скрып подземной?</a:t>
            </a:r>
          </a:p>
          <a:p>
            <a:pPr algn="ctr"/>
            <a:r>
              <a:rPr lang="ru-RU" sz="2000" b="1">
                <a:solidFill>
                  <a:srgbClr val="0000FF"/>
                </a:solidFill>
              </a:rPr>
              <a:t>Не упадает ли в сей зев</a:t>
            </a:r>
          </a:p>
          <a:p>
            <a:pPr algn="ctr"/>
            <a:r>
              <a:rPr lang="ru-RU" sz="2000" b="1">
                <a:solidFill>
                  <a:srgbClr val="0000FF"/>
                </a:solidFill>
              </a:rPr>
              <a:t>С престола царь и друг царев?</a:t>
            </a:r>
          </a:p>
          <a:p>
            <a:r>
              <a:rPr lang="ru-RU" b="1"/>
              <a:t>Живопись этого стихотворения, грандиозная картина знаменитого водопада далеки от абстрактного пейзажа классицистской оды. Рядом с даровитым государственным деятелем Потемкиным мы видим знаменитого полководца П. Румянцева. Находится здесь место и личным чувствам и мыслям.</a:t>
            </a:r>
          </a:p>
          <a:p>
            <a:pPr algn="ctr" eaLnBrk="0" hangingPunct="0"/>
            <a:endParaRPr lang="ru-RU"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Rectangle 3"/>
          <p:cNvSpPr>
            <a:spLocks noChangeArrowheads="1"/>
          </p:cNvSpPr>
          <p:nvPr/>
        </p:nvSpPr>
        <p:spPr bwMode="auto">
          <a:xfrm>
            <a:off x="0" y="188913"/>
            <a:ext cx="7477125" cy="1143000"/>
          </a:xfrm>
          <a:prstGeom prst="rect">
            <a:avLst/>
          </a:prstGeom>
          <a:noFill/>
          <a:ln w="9525">
            <a:noFill/>
            <a:miter lim="800000"/>
            <a:headEnd/>
            <a:tailEnd/>
          </a:ln>
          <a:effectLst/>
        </p:spPr>
        <p:txBody>
          <a:bodyPr anchor="ctr"/>
          <a:lstStyle/>
          <a:p>
            <a:pPr algn="ctr"/>
            <a:r>
              <a:rPr lang="ru-RU" sz="4400">
                <a:solidFill>
                  <a:schemeClr val="tx2"/>
                </a:solidFill>
              </a:rPr>
              <a:t>«Буря»</a:t>
            </a:r>
          </a:p>
        </p:txBody>
      </p:sp>
      <p:sp>
        <p:nvSpPr>
          <p:cNvPr id="18436" name="Rectangle 4"/>
          <p:cNvSpPr>
            <a:spLocks noChangeArrowheads="1"/>
          </p:cNvSpPr>
          <p:nvPr/>
        </p:nvSpPr>
        <p:spPr bwMode="auto">
          <a:xfrm>
            <a:off x="0" y="1484313"/>
            <a:ext cx="3527425" cy="4968875"/>
          </a:xfrm>
          <a:prstGeom prst="rect">
            <a:avLst/>
          </a:prstGeom>
          <a:noFill/>
          <a:ln w="9525">
            <a:noFill/>
            <a:miter lim="800000"/>
            <a:headEnd/>
            <a:tailEnd/>
          </a:ln>
          <a:effectLst/>
        </p:spPr>
        <p:txBody>
          <a:bodyPr/>
          <a:lstStyle/>
          <a:p>
            <a:pPr marL="342900" indent="-342900">
              <a:spcBef>
                <a:spcPct val="20000"/>
              </a:spcBef>
            </a:pPr>
            <a:r>
              <a:rPr lang="ru-RU" sz="2800"/>
              <a:t>	Однажды, во время путешествия по Белому морю, Державин едва не погиб, попав в сильный шторм. Об этом он написал стихотворение «Буря».</a:t>
            </a:r>
          </a:p>
        </p:txBody>
      </p:sp>
      <p:sp>
        <p:nvSpPr>
          <p:cNvPr id="18437" name="Rectangle 5"/>
          <p:cNvSpPr>
            <a:spLocks noChangeArrowheads="1"/>
          </p:cNvSpPr>
          <p:nvPr/>
        </p:nvSpPr>
        <p:spPr bwMode="auto">
          <a:xfrm>
            <a:off x="4032250" y="1598613"/>
            <a:ext cx="3617913" cy="4497387"/>
          </a:xfrm>
          <a:prstGeom prst="rect">
            <a:avLst/>
          </a:prstGeom>
          <a:noFill/>
          <a:ln w="9525">
            <a:noFill/>
            <a:miter lim="800000"/>
            <a:headEnd/>
            <a:tailEnd/>
          </a:ln>
          <a:effectLst/>
        </p:spPr>
        <p:txBody>
          <a:bodyPr/>
          <a:lstStyle/>
          <a:p>
            <a:pPr marL="342900" indent="-342900">
              <a:spcBef>
                <a:spcPct val="20000"/>
              </a:spcBef>
            </a:pPr>
            <a:r>
              <a:rPr lang="ru-RU" sz="2800"/>
              <a:t>  </a:t>
            </a:r>
          </a:p>
        </p:txBody>
      </p:sp>
      <p:pic>
        <p:nvPicPr>
          <p:cNvPr id="18438" name="Picture 6" descr="00044157"/>
          <p:cNvPicPr>
            <a:picLocks noChangeAspect="1" noChangeArrowheads="1"/>
          </p:cNvPicPr>
          <p:nvPr/>
        </p:nvPicPr>
        <p:blipFill>
          <a:blip r:embed="rId3" cstate="print"/>
          <a:srcRect/>
          <a:stretch>
            <a:fillRect/>
          </a:stretch>
        </p:blipFill>
        <p:spPr bwMode="auto">
          <a:xfrm>
            <a:off x="5486400" y="152400"/>
            <a:ext cx="3300413" cy="3795713"/>
          </a:xfrm>
          <a:prstGeom prst="rect">
            <a:avLst/>
          </a:prstGeom>
          <a:noFill/>
        </p:spPr>
      </p:pic>
      <p:pic>
        <p:nvPicPr>
          <p:cNvPr id="18439" name="Picture 7" descr="буря"/>
          <p:cNvPicPr>
            <a:picLocks noChangeAspect="1" noChangeArrowheads="1"/>
          </p:cNvPicPr>
          <p:nvPr/>
        </p:nvPicPr>
        <p:blipFill>
          <a:blip r:embed="rId4" cstate="print"/>
          <a:srcRect/>
          <a:stretch>
            <a:fillRect/>
          </a:stretch>
        </p:blipFill>
        <p:spPr bwMode="auto">
          <a:xfrm>
            <a:off x="3429000" y="4419600"/>
            <a:ext cx="55626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 calcmode="lin" valueType="num">
                                      <p:cBhvr>
                                        <p:cTn id="12" dur="1000" fill="hold"/>
                                        <p:tgtEl>
                                          <p:spTgt spid="18438"/>
                                        </p:tgtEl>
                                        <p:attrNameLst>
                                          <p:attrName>ppt_w</p:attrName>
                                        </p:attrNameLst>
                                      </p:cBhvr>
                                      <p:tavLst>
                                        <p:tav tm="0">
                                          <p:val>
                                            <p:fltVal val="0"/>
                                          </p:val>
                                        </p:tav>
                                        <p:tav tm="100000">
                                          <p:val>
                                            <p:strVal val="#ppt_w"/>
                                          </p:val>
                                        </p:tav>
                                      </p:tavLst>
                                    </p:anim>
                                    <p:anim calcmode="lin" valueType="num">
                                      <p:cBhvr>
                                        <p:cTn id="13" dur="1000" fill="hold"/>
                                        <p:tgtEl>
                                          <p:spTgt spid="18438"/>
                                        </p:tgtEl>
                                        <p:attrNameLst>
                                          <p:attrName>ppt_h</p:attrName>
                                        </p:attrNameLst>
                                      </p:cBhvr>
                                      <p:tavLst>
                                        <p:tav tm="0">
                                          <p:val>
                                            <p:fltVal val="0"/>
                                          </p:val>
                                        </p:tav>
                                        <p:tav tm="100000">
                                          <p:val>
                                            <p:strVal val="#ppt_h"/>
                                          </p:val>
                                        </p:tav>
                                      </p:tavLst>
                                    </p:anim>
                                    <p:animEffect transition="in" filter="fade">
                                      <p:cBhvr>
                                        <p:cTn id="14" dur="1000"/>
                                        <p:tgtEl>
                                          <p:spTgt spid="1843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p:cTn id="19" dur="1000" fill="hold"/>
                                        <p:tgtEl>
                                          <p:spTgt spid="18436"/>
                                        </p:tgtEl>
                                        <p:attrNameLst>
                                          <p:attrName>ppt_x</p:attrName>
                                        </p:attrNameLst>
                                      </p:cBhvr>
                                      <p:tavLst>
                                        <p:tav tm="0">
                                          <p:val>
                                            <p:strVal val="#ppt_x-.2"/>
                                          </p:val>
                                        </p:tav>
                                        <p:tav tm="100000">
                                          <p:val>
                                            <p:strVal val="#ppt_x"/>
                                          </p:val>
                                        </p:tav>
                                      </p:tavLst>
                                    </p:anim>
                                    <p:anim calcmode="lin" valueType="num">
                                      <p:cBhvr>
                                        <p:cTn id="20"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3" name="Rectangle 3"/>
          <p:cNvSpPr>
            <a:spLocks noChangeArrowheads="1"/>
          </p:cNvSpPr>
          <p:nvPr/>
        </p:nvSpPr>
        <p:spPr bwMode="auto">
          <a:xfrm>
            <a:off x="0" y="908050"/>
            <a:ext cx="3732213" cy="5187950"/>
          </a:xfrm>
          <a:prstGeom prst="rect">
            <a:avLst/>
          </a:prstGeom>
          <a:noFill/>
          <a:ln w="9525">
            <a:noFill/>
            <a:miter lim="800000"/>
            <a:headEnd/>
            <a:tailEnd/>
          </a:ln>
          <a:effectLst/>
        </p:spPr>
        <p:txBody>
          <a:bodyPr/>
          <a:lstStyle/>
          <a:p>
            <a:pPr marL="342900" indent="-342900">
              <a:spcBef>
                <a:spcPct val="20000"/>
              </a:spcBef>
            </a:pPr>
            <a:r>
              <a:rPr lang="ru-RU" sz="2800"/>
              <a:t>   В Петрозаводске именем поэта назван Державинский лицей. Поэту, первому губернатору   Олонецкой  губернии, установлен памятник в Губернаторском парке.</a:t>
            </a:r>
          </a:p>
        </p:txBody>
      </p:sp>
      <p:pic>
        <p:nvPicPr>
          <p:cNvPr id="20484" name="Picture 4" descr="державин"/>
          <p:cNvPicPr>
            <a:picLocks noChangeAspect="1" noChangeArrowheads="1"/>
          </p:cNvPicPr>
          <p:nvPr/>
        </p:nvPicPr>
        <p:blipFill>
          <a:blip r:embed="rId3" cstate="print"/>
          <a:srcRect/>
          <a:stretch>
            <a:fillRect/>
          </a:stretch>
        </p:blipFill>
        <p:spPr bwMode="auto">
          <a:xfrm>
            <a:off x="3419475" y="620713"/>
            <a:ext cx="3825875" cy="5595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53" presetClass="entr" presetSubtype="0"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2000" fill="hold"/>
                                        <p:tgtEl>
                                          <p:spTgt spid="20484"/>
                                        </p:tgtEl>
                                        <p:attrNameLst>
                                          <p:attrName>ppt_w</p:attrName>
                                        </p:attrNameLst>
                                      </p:cBhvr>
                                      <p:tavLst>
                                        <p:tav tm="0">
                                          <p:val>
                                            <p:fltVal val="0"/>
                                          </p:val>
                                        </p:tav>
                                        <p:tav tm="100000">
                                          <p:val>
                                            <p:strVal val="#ppt_w"/>
                                          </p:val>
                                        </p:tav>
                                      </p:tavLst>
                                    </p:anim>
                                    <p:anim calcmode="lin" valueType="num">
                                      <p:cBhvr>
                                        <p:cTn id="13" dur="2000" fill="hold"/>
                                        <p:tgtEl>
                                          <p:spTgt spid="20484"/>
                                        </p:tgtEl>
                                        <p:attrNameLst>
                                          <p:attrName>ppt_h</p:attrName>
                                        </p:attrNameLst>
                                      </p:cBhvr>
                                      <p:tavLst>
                                        <p:tav tm="0">
                                          <p:val>
                                            <p:fltVal val="0"/>
                                          </p:val>
                                        </p:tav>
                                        <p:tav tm="100000">
                                          <p:val>
                                            <p:strVal val="#ppt_h"/>
                                          </p:val>
                                        </p:tav>
                                      </p:tavLst>
                                    </p:anim>
                                    <p:animEffect transition="in" filter="fade">
                                      <p:cBhvr>
                                        <p:cTn id="14"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7107" name="Rectangle 3"/>
          <p:cNvSpPr>
            <a:spLocks noChangeArrowheads="1"/>
          </p:cNvSpPr>
          <p:nvPr/>
        </p:nvSpPr>
        <p:spPr bwMode="auto">
          <a:xfrm>
            <a:off x="0" y="908050"/>
            <a:ext cx="3732213" cy="5187950"/>
          </a:xfrm>
          <a:prstGeom prst="rect">
            <a:avLst/>
          </a:prstGeom>
          <a:noFill/>
          <a:ln w="9525">
            <a:noFill/>
            <a:miter lim="800000"/>
            <a:headEnd/>
            <a:tailEnd/>
          </a:ln>
          <a:effectLst/>
        </p:spPr>
        <p:txBody>
          <a:bodyPr/>
          <a:lstStyle/>
          <a:p>
            <a:pPr marL="342900" indent="-342900">
              <a:spcBef>
                <a:spcPct val="20000"/>
              </a:spcBef>
            </a:pPr>
            <a:r>
              <a:rPr lang="ru-RU" sz="2800"/>
              <a:t>   </a:t>
            </a:r>
          </a:p>
        </p:txBody>
      </p:sp>
      <p:sp>
        <p:nvSpPr>
          <p:cNvPr id="47112" name="Rectangle 8"/>
          <p:cNvSpPr>
            <a:spLocks noGrp="1" noChangeArrowheads="1"/>
          </p:cNvSpPr>
          <p:nvPr>
            <p:ph type="title"/>
          </p:nvPr>
        </p:nvSpPr>
        <p:spPr/>
        <p:txBody>
          <a:bodyPr/>
          <a:lstStyle/>
          <a:p>
            <a:r>
              <a:rPr lang="ru-RU" sz="2800"/>
              <a:t>Использованные материалы</a:t>
            </a:r>
          </a:p>
        </p:txBody>
      </p:sp>
      <p:sp>
        <p:nvSpPr>
          <p:cNvPr id="47110" name="Rectangle 6"/>
          <p:cNvSpPr>
            <a:spLocks noChangeArrowheads="1"/>
          </p:cNvSpPr>
          <p:nvPr/>
        </p:nvSpPr>
        <p:spPr bwMode="auto">
          <a:xfrm>
            <a:off x="304800" y="1079500"/>
            <a:ext cx="8610600" cy="5859463"/>
          </a:xfrm>
          <a:prstGeom prst="rect">
            <a:avLst/>
          </a:prstGeom>
          <a:noFill/>
          <a:ln w="9525">
            <a:noFill/>
            <a:miter lim="800000"/>
            <a:headEnd/>
            <a:tailEnd/>
          </a:ln>
          <a:effectLst/>
        </p:spPr>
        <p:txBody>
          <a:bodyPr anchor="ctr">
            <a:spAutoFit/>
          </a:bodyPr>
          <a:lstStyle/>
          <a:p>
            <a:r>
              <a:rPr lang="ru-RU">
                <a:hlinkClick r:id="rId3"/>
              </a:rPr>
              <a:t>http://russia.rin.ru/pictures/5120.jpg - слайды 5,13</a:t>
            </a:r>
            <a:endParaRPr lang="ru-RU"/>
          </a:p>
          <a:p>
            <a:r>
              <a:rPr lang="ru-RU"/>
              <a:t>http://ref.zeyn.ru/images/05_06.jpg  - слайд 2 http://pushkin.niv.ru/images/people/derzavin_g_r.jpg -слайд16</a:t>
            </a:r>
          </a:p>
          <a:p>
            <a:r>
              <a:rPr lang="ru-RU">
                <a:hlinkClick r:id="rId4"/>
              </a:rPr>
              <a:t>http://writerstob.narod.ru/images/derjavin.jpg -слайд13</a:t>
            </a:r>
            <a:endParaRPr lang="ru-RU"/>
          </a:p>
          <a:p>
            <a:r>
              <a:rPr lang="ru-RU">
                <a:hlinkClick r:id="rId5"/>
              </a:rPr>
              <a:t>http://www.tourblogger.ru/blog/ostrova.html-</a:t>
            </a:r>
            <a:r>
              <a:rPr lang="ru-RU"/>
              <a:t>  сл 12</a:t>
            </a:r>
          </a:p>
          <a:p>
            <a:r>
              <a:rPr lang="ru-RU">
                <a:hlinkClick r:id="rId6"/>
              </a:rPr>
              <a:t>http://karelia-turizm.ru/development/kivach</a:t>
            </a:r>
            <a:r>
              <a:rPr lang="ru-RU"/>
              <a:t> - Кивач</a:t>
            </a:r>
          </a:p>
          <a:p>
            <a:r>
              <a:rPr lang="ru-RU">
                <a:hlinkClick r:id="rId7"/>
              </a:rPr>
              <a:t>http://heninen.net/kivatsu/</a:t>
            </a:r>
            <a:r>
              <a:rPr lang="ru-RU"/>
              <a:t> - Кивач</a:t>
            </a:r>
          </a:p>
          <a:p>
            <a:r>
              <a:rPr lang="ru-RU">
                <a:hlinkClick r:id="rId8"/>
              </a:rPr>
              <a:t>http://ptzonline.ru/blog/map_karelia/847.html -   </a:t>
            </a:r>
            <a:r>
              <a:rPr lang="ru-RU"/>
              <a:t>слайд 22</a:t>
            </a:r>
          </a:p>
          <a:p>
            <a:r>
              <a:rPr lang="ru-RU">
                <a:hlinkClick r:id="rId9"/>
              </a:rPr>
              <a:t>http://tvil.ru/entity/attractions/view/5526</a:t>
            </a:r>
            <a:r>
              <a:rPr lang="ru-RU"/>
              <a:t> -слайд 25</a:t>
            </a:r>
          </a:p>
          <a:p>
            <a:r>
              <a:rPr lang="ru-RU">
                <a:hlinkClick r:id="rId10"/>
              </a:rPr>
              <a:t>http://www.museum-online.ru/Romanticism/Ivan_Konstantinovich_Aivazovsky/Canvas/1377</a:t>
            </a:r>
            <a:r>
              <a:rPr lang="ru-RU"/>
              <a:t> -буря</a:t>
            </a:r>
          </a:p>
          <a:p>
            <a:r>
              <a:rPr lang="ru-RU">
                <a:hlinkClick r:id="rId11"/>
              </a:rPr>
              <a:t>http://levkonoe.dreamwidth.org/2010/07/13/</a:t>
            </a:r>
            <a:r>
              <a:rPr lang="ru-RU"/>
              <a:t> -буря</a:t>
            </a:r>
          </a:p>
          <a:p>
            <a:r>
              <a:rPr lang="ru-RU">
                <a:hlinkClick r:id="rId12"/>
              </a:rPr>
              <a:t>http://socialism-vk.livejournal.com/1351645.html</a:t>
            </a:r>
            <a:r>
              <a:rPr lang="ru-RU"/>
              <a:t> -Суворов</a:t>
            </a:r>
          </a:p>
          <a:p>
            <a:r>
              <a:rPr lang="ru-RU">
                <a:hlinkClick r:id="rId13"/>
              </a:rPr>
              <a:t>http://www.suvorov.velchel.ru/</a:t>
            </a:r>
            <a:r>
              <a:rPr lang="ru-RU"/>
              <a:t> -Суворов</a:t>
            </a:r>
          </a:p>
          <a:p>
            <a:r>
              <a:rPr lang="ru-RU">
                <a:hlinkClick r:id="rId14"/>
              </a:rPr>
              <a:t>http://varvar.ru/arhiv/texts/morozov5.html</a:t>
            </a:r>
            <a:r>
              <a:rPr lang="ru-RU"/>
              <a:t> -Потёмкин</a:t>
            </a:r>
          </a:p>
          <a:p>
            <a:r>
              <a:rPr lang="ru-RU">
                <a:hlinkClick r:id="rId15"/>
              </a:rPr>
              <a:t>http://az.lib.ru/d/derzhawin_g_r/</a:t>
            </a:r>
            <a:r>
              <a:rPr lang="ru-RU"/>
              <a:t>  -сл1</a:t>
            </a:r>
          </a:p>
          <a:p>
            <a:r>
              <a:rPr lang="ru-RU">
                <a:hlinkClick r:id="rId16"/>
              </a:rPr>
              <a:t>http://www.megabook.ru/DescriptionImage.asp?MID=460474&amp;AID=628724-</a:t>
            </a:r>
            <a:r>
              <a:rPr lang="ru-RU"/>
              <a:t>   –слайд15</a:t>
            </a:r>
          </a:p>
          <a:p>
            <a:endParaRPr lang="ru-RU"/>
          </a:p>
          <a:p>
            <a:endParaRPr lang="ru-RU"/>
          </a:p>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9699" name="Rectangle 3"/>
          <p:cNvSpPr>
            <a:spLocks noChangeArrowheads="1"/>
          </p:cNvSpPr>
          <p:nvPr/>
        </p:nvSpPr>
        <p:spPr bwMode="auto">
          <a:xfrm>
            <a:off x="4114800" y="501650"/>
            <a:ext cx="4724400" cy="5859463"/>
          </a:xfrm>
          <a:prstGeom prst="rect">
            <a:avLst/>
          </a:prstGeom>
          <a:noFill/>
          <a:ln w="9525">
            <a:noFill/>
            <a:miter lim="800000"/>
            <a:headEnd/>
            <a:tailEnd/>
          </a:ln>
          <a:effectLst/>
        </p:spPr>
        <p:txBody>
          <a:bodyPr anchor="ctr">
            <a:spAutoFit/>
          </a:bodyPr>
          <a:lstStyle/>
          <a:p>
            <a:pPr algn="ctr"/>
            <a:r>
              <a:rPr lang="ru-RU" b="1">
                <a:solidFill>
                  <a:srgbClr val="0000FF"/>
                </a:solidFill>
              </a:rPr>
              <a:t>Родился в Казани, там же провёл своё детство. С 1762 году служит в Санкт-Петербурге, в Преображенском полку, сначала солдатом, а с 1772 года в офицерской должности. В 1776−1777 годах участвует в подавлении восстания Пугачёва.</a:t>
            </a:r>
          </a:p>
          <a:p>
            <a:pPr algn="ctr"/>
            <a:r>
              <a:rPr lang="ru-RU" b="1">
                <a:solidFill>
                  <a:srgbClr val="0000FF"/>
                </a:solidFill>
              </a:rPr>
              <a:t>Литературная и общественная известность приходит к Державину в 1782 году, после написания оды «Фелица», которая восхваляет императрицу Екатерину II. Державина назначают губернатором Олонецкой губернии, а с 1785 — Тамбовской. В обоих случаях попытки Державина навести порядок, борьба с коррупцией приводят к конфликтам с местной элитой, и в 1789 году он возвращается в столицу, где занимает различные высокие административные должности. </a:t>
            </a:r>
          </a:p>
        </p:txBody>
      </p:sp>
      <p:pic>
        <p:nvPicPr>
          <p:cNvPr id="29700" name="Picture 4" descr="480px-Vladimir_Borovikovsky_001"/>
          <p:cNvPicPr>
            <a:picLocks noChangeAspect="1" noChangeArrowheads="1"/>
          </p:cNvPicPr>
          <p:nvPr/>
        </p:nvPicPr>
        <p:blipFill>
          <a:blip r:embed="rId3" cstate="print"/>
          <a:srcRect/>
          <a:stretch>
            <a:fillRect/>
          </a:stretch>
        </p:blipFill>
        <p:spPr bwMode="auto">
          <a:xfrm>
            <a:off x="228600" y="1447800"/>
            <a:ext cx="3886200" cy="4572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7891" name="Rectangle 3"/>
          <p:cNvSpPr>
            <a:spLocks noChangeArrowheads="1"/>
          </p:cNvSpPr>
          <p:nvPr/>
        </p:nvSpPr>
        <p:spPr bwMode="auto">
          <a:xfrm>
            <a:off x="228600" y="336550"/>
            <a:ext cx="8610600" cy="6188075"/>
          </a:xfrm>
          <a:prstGeom prst="rect">
            <a:avLst/>
          </a:prstGeom>
          <a:noFill/>
          <a:ln w="9525">
            <a:noFill/>
            <a:miter lim="800000"/>
            <a:headEnd/>
            <a:tailEnd/>
          </a:ln>
          <a:effectLst/>
        </p:spPr>
        <p:txBody>
          <a:bodyPr anchor="ctr">
            <a:spAutoFit/>
          </a:bodyPr>
          <a:lstStyle/>
          <a:p>
            <a:r>
              <a:rPr lang="ru-RU" sz="2000" b="1"/>
              <a:t>Но слава пришла к нему лишь в 1783 г., после появления его знаменитой, обращенной к Екатерине II "Оды к Фелице" (от латинского слова, означающего "счастье").</a:t>
            </a:r>
          </a:p>
          <a:p>
            <a:r>
              <a:rPr lang="ru-RU" sz="2000" b="1"/>
              <a:t>Он соединил в своей "Оде к Фелице" два различных стихотворных вида и создает небывалое до того произведение - оду-сатиру. Вместе с этим в "Оде к Фелице" взамен отвлеченно-условного и одического "певца" возникает живая личность автора, наделенная автобиографическими чертами. Все это стало подлинным литературным переворотом. Под пером Державина высокая одическая поэзия приближалась к жизни, делалась проще.</a:t>
            </a:r>
          </a:p>
          <a:p>
            <a:r>
              <a:rPr lang="ru-RU" sz="2000" b="1"/>
              <a:t>Екатерина, польщенная одой Державина, вернула его на службу. Он достиг высших государственных должностей - сенатора, государственного казначея, министра юстиции. В служебной деятельности поэта наряду со взлетами много и стремительных падений. Так, например, он был отстранен от поста губернатора и предан суду. Императрица, назначив было поэта своим личным секретарем, вскоре его уволила.</a:t>
            </a:r>
          </a:p>
          <a:p>
            <a:r>
              <a:rPr lang="ru-RU" sz="2000" b="1"/>
              <a:t>Павел I подверг Державина опале, а Александр I в 1803 г. окончательно отстранил его от государственных дел.</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1" name="Rectangle 3"/>
          <p:cNvSpPr>
            <a:spLocks noChangeArrowheads="1"/>
          </p:cNvSpPr>
          <p:nvPr/>
        </p:nvSpPr>
        <p:spPr bwMode="auto">
          <a:xfrm>
            <a:off x="4800600" y="336550"/>
            <a:ext cx="3962400" cy="6188075"/>
          </a:xfrm>
          <a:prstGeom prst="rect">
            <a:avLst/>
          </a:prstGeom>
          <a:noFill/>
          <a:ln w="9525">
            <a:noFill/>
            <a:miter lim="800000"/>
            <a:headEnd/>
            <a:tailEnd/>
          </a:ln>
          <a:effectLst/>
        </p:spPr>
        <p:txBody>
          <a:bodyPr anchor="ctr">
            <a:spAutoFit/>
          </a:bodyPr>
          <a:lstStyle/>
          <a:p>
            <a:pPr algn="ctr"/>
            <a:r>
              <a:rPr lang="ru-RU" sz="2000" b="1"/>
              <a:t>Всё это время Державин не оставляет литературное поприще, создает оды </a:t>
            </a:r>
            <a:r>
              <a:rPr lang="ru-RU" sz="2000" b="1">
                <a:hlinkClick r:id="rId3" tooltip="s:Бог_(Державин)"/>
              </a:rPr>
              <a:t>«Бог»</a:t>
            </a:r>
            <a:r>
              <a:rPr lang="ru-RU" sz="2000" b="1"/>
              <a:t> (</a:t>
            </a:r>
            <a:r>
              <a:rPr lang="ru-RU" sz="2000" b="1">
                <a:hlinkClick r:id="rId4" tooltip="1784"/>
              </a:rPr>
              <a:t>1784</a:t>
            </a:r>
            <a:r>
              <a:rPr lang="ru-RU" sz="2000" b="1"/>
              <a:t>), «</a:t>
            </a:r>
            <a:r>
              <a:rPr lang="ru-RU" sz="2000" b="1">
                <a:hlinkClick r:id="rId5" tooltip="Гром победы, раздавайся!"/>
              </a:rPr>
              <a:t>Гром победы, раздавайся!</a:t>
            </a:r>
            <a:r>
              <a:rPr lang="ru-RU" sz="2000" b="1"/>
              <a:t>» (</a:t>
            </a:r>
            <a:r>
              <a:rPr lang="ru-RU" sz="2000" b="1">
                <a:hlinkClick r:id="rId6" tooltip="1791"/>
              </a:rPr>
              <a:t>1791</a:t>
            </a:r>
            <a:r>
              <a:rPr lang="ru-RU" sz="2000" b="1"/>
              <a:t>, неофициальный Российский гимн), </a:t>
            </a:r>
            <a:r>
              <a:rPr lang="ru-RU" sz="2000" b="1">
                <a:hlinkClick r:id="rId7" tooltip="s:Вельможа_(Державин)"/>
              </a:rPr>
              <a:t>«Вельможа»</a:t>
            </a:r>
            <a:r>
              <a:rPr lang="ru-RU" sz="2000" b="1"/>
              <a:t> (</a:t>
            </a:r>
            <a:r>
              <a:rPr lang="ru-RU" sz="2000" b="1">
                <a:hlinkClick r:id="rId8" tooltip="1794"/>
              </a:rPr>
              <a:t>1794</a:t>
            </a:r>
            <a:r>
              <a:rPr lang="ru-RU" sz="2000" b="1"/>
              <a:t>), </a:t>
            </a:r>
            <a:r>
              <a:rPr lang="ru-RU" sz="2000" b="1">
                <a:hlinkClick r:id="rId9" tooltip="s:Водопад_(Державин)"/>
              </a:rPr>
              <a:t>«Водопад»</a:t>
            </a:r>
            <a:r>
              <a:rPr lang="ru-RU" sz="2000" b="1"/>
              <a:t> (</a:t>
            </a:r>
            <a:r>
              <a:rPr lang="ru-RU" sz="2000" b="1">
                <a:hlinkClick r:id="rId10" tooltip="1798"/>
              </a:rPr>
              <a:t>1798</a:t>
            </a:r>
            <a:r>
              <a:rPr lang="ru-RU" sz="2000" b="1"/>
              <a:t>) и многие другие.</a:t>
            </a:r>
          </a:p>
          <a:p>
            <a:pPr algn="ctr"/>
            <a:r>
              <a:rPr lang="ru-RU" sz="2000" b="1"/>
              <a:t>В </a:t>
            </a:r>
            <a:r>
              <a:rPr lang="ru-RU" sz="2000" b="1">
                <a:hlinkClick r:id="rId11" tooltip="1803"/>
              </a:rPr>
              <a:t>1803</a:t>
            </a:r>
            <a:r>
              <a:rPr lang="ru-RU" sz="2000" b="1"/>
              <a:t> году Державин уходит в отставку, поселяется в Санкт-Петербурге и своём имении «Званка» в Новгородской губернии. В последние годы своей жизни сосредотачивается на литературной деятельности.</a:t>
            </a:r>
          </a:p>
          <a:p>
            <a:pPr algn="ctr"/>
            <a:r>
              <a:rPr lang="ru-RU" sz="2000" b="1"/>
              <a:t>Похоронен в Варлаамо-Хутынском монастыре близ Великого Новгорода.</a:t>
            </a:r>
          </a:p>
        </p:txBody>
      </p:sp>
      <p:pic>
        <p:nvPicPr>
          <p:cNvPr id="27652" name="Picture 4" descr="39-83-1m"/>
          <p:cNvPicPr>
            <a:picLocks noChangeAspect="1" noChangeArrowheads="1"/>
          </p:cNvPicPr>
          <p:nvPr/>
        </p:nvPicPr>
        <p:blipFill>
          <a:blip r:embed="rId12" cstate="print"/>
          <a:srcRect/>
          <a:stretch>
            <a:fillRect/>
          </a:stretch>
        </p:blipFill>
        <p:spPr bwMode="auto">
          <a:xfrm>
            <a:off x="304800" y="762000"/>
            <a:ext cx="4114800" cy="5562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5603" name="Rectangle 3"/>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lstStyle/>
          <a:p>
            <a:pPr algn="ctr"/>
            <a:r>
              <a:rPr lang="ru-RU" sz="4200">
                <a:solidFill>
                  <a:schemeClr val="tx2"/>
                </a:solidFill>
                <a:latin typeface="Times New Roman" pitchFamily="18" charset="0"/>
              </a:rPr>
              <a:t>Что такое ода?</a:t>
            </a:r>
            <a:endParaRPr lang="ru-RU" sz="4400">
              <a:solidFill>
                <a:schemeClr val="tx2"/>
              </a:solidFill>
            </a:endParaRPr>
          </a:p>
        </p:txBody>
      </p:sp>
      <p:sp>
        <p:nvSpPr>
          <p:cNvPr id="25604" name="Rectangle 4"/>
          <p:cNvSpPr>
            <a:spLocks noChangeArrowheads="1"/>
          </p:cNvSpPr>
          <p:nvPr/>
        </p:nvSpPr>
        <p:spPr bwMode="auto">
          <a:xfrm>
            <a:off x="4284663" y="1916113"/>
            <a:ext cx="4402137" cy="4214812"/>
          </a:xfrm>
          <a:prstGeom prst="rect">
            <a:avLst/>
          </a:prstGeom>
          <a:noFill/>
          <a:ln w="9525">
            <a:noFill/>
            <a:miter lim="800000"/>
            <a:headEnd/>
            <a:tailEnd/>
          </a:ln>
          <a:effectLst/>
        </p:spPr>
        <p:txBody>
          <a:bodyPr/>
          <a:lstStyle/>
          <a:p>
            <a:pPr marL="342900" indent="-342900">
              <a:spcBef>
                <a:spcPct val="20000"/>
              </a:spcBef>
              <a:buFontTx/>
              <a:buChar char="•"/>
            </a:pPr>
            <a:r>
              <a:rPr lang="ru-RU" sz="2000">
                <a:latin typeface="Times New Roman" pitchFamily="18" charset="0"/>
              </a:rPr>
              <a:t>     </a:t>
            </a:r>
            <a:r>
              <a:rPr lang="ru-RU" sz="2400">
                <a:solidFill>
                  <a:srgbClr val="66FF33"/>
                </a:solidFill>
                <a:effectLst>
                  <a:outerShdw blurRad="38100" dist="38100" dir="2700000" algn="tl">
                    <a:srgbClr val="C0C0C0"/>
                  </a:outerShdw>
                </a:effectLst>
                <a:latin typeface="Times New Roman" pitchFamily="18" charset="0"/>
              </a:rPr>
              <a:t>ОДА</a:t>
            </a:r>
            <a:r>
              <a:rPr lang="ru-RU" sz="2000">
                <a:latin typeface="Times New Roman" pitchFamily="18" charset="0"/>
              </a:rPr>
              <a:t>  (от греч. ode — песня), жанр лирической поэзии и музыки; торжественные, патетические, прославляющие произведения. Как хоровая песня ода возникла в античности (Пиндар); в 16-18 вв. жанр высокой лирики (напр., Вольтер, Г. Р. Державин  ). С 17 в. также вокально-инструментальное музыкальное произведение, написанное по поводу определенных событий, прославляющее какую-либо идею или личность. </a:t>
            </a:r>
            <a:endParaRPr lang="ru-RU" sz="3200"/>
          </a:p>
        </p:txBody>
      </p:sp>
      <p:pic>
        <p:nvPicPr>
          <p:cNvPr id="25605" name="Picture 5" descr="рис1"/>
          <p:cNvPicPr>
            <a:picLocks noChangeAspect="1" noChangeArrowheads="1"/>
          </p:cNvPicPr>
          <p:nvPr/>
        </p:nvPicPr>
        <p:blipFill>
          <a:blip r:embed="rId3" cstate="print"/>
          <a:srcRect/>
          <a:stretch>
            <a:fillRect/>
          </a:stretch>
        </p:blipFill>
        <p:spPr bwMode="auto">
          <a:xfrm>
            <a:off x="755650" y="1700213"/>
            <a:ext cx="3455988" cy="43211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6" name="Rectangle 4"/>
          <p:cNvSpPr>
            <a:spLocks noChangeArrowheads="1"/>
          </p:cNvSpPr>
          <p:nvPr/>
        </p:nvSpPr>
        <p:spPr bwMode="auto">
          <a:xfrm>
            <a:off x="4648200" y="338138"/>
            <a:ext cx="4343400" cy="6188075"/>
          </a:xfrm>
          <a:prstGeom prst="rect">
            <a:avLst/>
          </a:prstGeom>
          <a:noFill/>
          <a:ln w="9525">
            <a:noFill/>
            <a:miter lim="800000"/>
            <a:headEnd/>
            <a:tailEnd/>
          </a:ln>
          <a:effectLst/>
        </p:spPr>
        <p:txBody>
          <a:bodyPr anchor="ctr">
            <a:spAutoFit/>
          </a:bodyPr>
          <a:lstStyle/>
          <a:p>
            <a:pPr algn="ctr"/>
            <a:r>
              <a:rPr lang="ru-RU" sz="2000" b="1"/>
              <a:t>Державин развивает традиции русского классицизма, являясь продолжателем традиций Ломоносова и Сумарокова. Для него предназначение поэта — прославление великих поступков и порицание дурных. В оде «Фелица» он прославляет просвещённую монархию, которую олицетворяет правление Екатерины II. Умная справедливая императрица противопоставляется алчным и корыстным придворным вельможам:</a:t>
            </a:r>
          </a:p>
          <a:p>
            <a:r>
              <a:rPr lang="ru-RU" sz="2000" b="1">
                <a:solidFill>
                  <a:schemeClr val="accent2"/>
                </a:solidFill>
              </a:rPr>
              <a:t>Едина ты лишь не обидишь, </a:t>
            </a:r>
          </a:p>
          <a:p>
            <a:r>
              <a:rPr lang="ru-RU" sz="2000" b="1">
                <a:solidFill>
                  <a:schemeClr val="accent2"/>
                </a:solidFill>
              </a:rPr>
              <a:t>Не оскорбляешь никого, </a:t>
            </a:r>
          </a:p>
          <a:p>
            <a:r>
              <a:rPr lang="ru-RU" sz="2000" b="1">
                <a:solidFill>
                  <a:schemeClr val="accent2"/>
                </a:solidFill>
              </a:rPr>
              <a:t>Дурачества сквозь пальцы видишь, </a:t>
            </a:r>
          </a:p>
          <a:p>
            <a:r>
              <a:rPr lang="ru-RU" sz="2000" b="1">
                <a:solidFill>
                  <a:schemeClr val="accent2"/>
                </a:solidFill>
              </a:rPr>
              <a:t>Лишь зла не терпишь одного…</a:t>
            </a:r>
            <a:r>
              <a:rPr lang="ru-RU" sz="2000" b="1"/>
              <a:t> </a:t>
            </a:r>
          </a:p>
        </p:txBody>
      </p:sp>
      <p:pic>
        <p:nvPicPr>
          <p:cNvPr id="33798" name="Picture 6" descr="catherine_the_great"/>
          <p:cNvPicPr>
            <a:picLocks noChangeAspect="1" noChangeArrowheads="1"/>
          </p:cNvPicPr>
          <p:nvPr/>
        </p:nvPicPr>
        <p:blipFill>
          <a:blip r:embed="rId3" cstate="print"/>
          <a:srcRect/>
          <a:stretch>
            <a:fillRect/>
          </a:stretch>
        </p:blipFill>
        <p:spPr bwMode="auto">
          <a:xfrm>
            <a:off x="228600" y="914400"/>
            <a:ext cx="4391025" cy="4819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40" name="Rectangle 4"/>
          <p:cNvSpPr>
            <a:spLocks noChangeArrowheads="1"/>
          </p:cNvSpPr>
          <p:nvPr/>
        </p:nvSpPr>
        <p:spPr bwMode="auto">
          <a:xfrm>
            <a:off x="304800" y="1009650"/>
            <a:ext cx="8458200" cy="4841875"/>
          </a:xfrm>
          <a:prstGeom prst="rect">
            <a:avLst/>
          </a:prstGeom>
          <a:noFill/>
          <a:ln w="9525">
            <a:noFill/>
            <a:miter lim="800000"/>
            <a:headEnd/>
            <a:tailEnd/>
          </a:ln>
          <a:effectLst/>
        </p:spPr>
        <p:txBody>
          <a:bodyPr anchor="ctr">
            <a:spAutoFit/>
          </a:bodyPr>
          <a:lstStyle/>
          <a:p>
            <a:pPr algn="ctr"/>
            <a:r>
              <a:rPr lang="ru-RU" sz="2000" b="1"/>
              <a:t>Век его был по преимуществу материален, жаден до удовольствий и радостей быстротекущей жизни, грубоват, расточителен и разгулен, соединял простодушие, смелость и житейскую сметку. Последнее державинское стихотворение вполне выразило его поэтическое «я» и дух времени:</a:t>
            </a:r>
          </a:p>
          <a:p>
            <a:pPr algn="ctr"/>
            <a:endParaRPr lang="ru-RU" sz="2000" b="1"/>
          </a:p>
          <a:p>
            <a:pPr algn="ctr"/>
            <a:r>
              <a:rPr lang="ru-RU" sz="2400" b="1">
                <a:solidFill>
                  <a:srgbClr val="0000FF"/>
                </a:solidFill>
              </a:rPr>
              <a:t>Река времен в своем стремленьи</a:t>
            </a:r>
          </a:p>
          <a:p>
            <a:pPr algn="ctr"/>
            <a:r>
              <a:rPr lang="ru-RU" sz="2400" b="1">
                <a:solidFill>
                  <a:srgbClr val="0000FF"/>
                </a:solidFill>
              </a:rPr>
              <a:t>Уносит все дела людей</a:t>
            </a:r>
          </a:p>
          <a:p>
            <a:pPr algn="ctr"/>
            <a:r>
              <a:rPr lang="ru-RU" sz="2400" b="1">
                <a:solidFill>
                  <a:srgbClr val="0000FF"/>
                </a:solidFill>
              </a:rPr>
              <a:t>И топит в пропасти забвенья</a:t>
            </a:r>
          </a:p>
          <a:p>
            <a:pPr algn="ctr"/>
            <a:r>
              <a:rPr lang="ru-RU" sz="2400" b="1">
                <a:solidFill>
                  <a:srgbClr val="0000FF"/>
                </a:solidFill>
              </a:rPr>
              <a:t>Народы, царства и царей.</a:t>
            </a:r>
          </a:p>
          <a:p>
            <a:pPr algn="ctr"/>
            <a:r>
              <a:rPr lang="ru-RU" sz="2400" b="1">
                <a:solidFill>
                  <a:srgbClr val="0000FF"/>
                </a:solidFill>
              </a:rPr>
              <a:t>А если что и остается</a:t>
            </a:r>
          </a:p>
          <a:p>
            <a:pPr algn="ctr"/>
            <a:r>
              <a:rPr lang="ru-RU" sz="2400" b="1">
                <a:solidFill>
                  <a:srgbClr val="0000FF"/>
                </a:solidFill>
              </a:rPr>
              <a:t>Чрез звуки лиры и трубы,</a:t>
            </a:r>
          </a:p>
          <a:p>
            <a:pPr algn="ctr"/>
            <a:r>
              <a:rPr lang="ru-RU" sz="2400" b="1">
                <a:solidFill>
                  <a:srgbClr val="0000FF"/>
                </a:solidFill>
              </a:rPr>
              <a:t>То вечности жерлом пожрется</a:t>
            </a:r>
          </a:p>
          <a:p>
            <a:pPr algn="ctr"/>
            <a:r>
              <a:rPr lang="ru-RU" sz="2400" b="1">
                <a:solidFill>
                  <a:srgbClr val="0000FF"/>
                </a:solidFill>
              </a:rPr>
              <a:t>И общей не уйдет судьбы.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imon2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8" name="Rectangle 4"/>
          <p:cNvSpPr>
            <a:spLocks noChangeArrowheads="1"/>
          </p:cNvSpPr>
          <p:nvPr/>
        </p:nvSpPr>
        <p:spPr bwMode="auto">
          <a:xfrm>
            <a:off x="304800" y="730250"/>
            <a:ext cx="8610600" cy="5400675"/>
          </a:xfrm>
          <a:prstGeom prst="rect">
            <a:avLst/>
          </a:prstGeom>
          <a:noFill/>
          <a:ln w="9525">
            <a:noFill/>
            <a:miter lim="800000"/>
            <a:headEnd/>
            <a:tailEnd/>
          </a:ln>
          <a:effectLst/>
        </p:spPr>
        <p:txBody>
          <a:bodyPr anchor="ctr">
            <a:spAutoFit/>
          </a:bodyPr>
          <a:lstStyle/>
          <a:p>
            <a:r>
              <a:rPr lang="ru-RU" b="1"/>
              <a:t>Столь же резко и стихотворение "Властителям и судиям", где поэт призывает небесные громы разразиться над головами "земных богов" - не только князей и вельмож, но и самих царей. Державин стал одним из родоначальников гражданской поэзии - предшественником Радищева, Пушкина, поэтов-декабристов. Вместе с тем в стихах Державина нашли яркое отражение героика его времени, блестящие победы русского оружия. В человеке он больше всего ценил величие гражданского и патриотического подвига. В победных одах "На взятие Измаила", "На победы в Италии", "На переход Альпийских гор" Державин прославляет не только замечательных русских полководцев Румянцева и особенно Суворова, но и русских солдат - "в свете первых бойцов".</a:t>
            </a:r>
          </a:p>
          <a:p>
            <a:pPr algn="ctr"/>
            <a:r>
              <a:rPr lang="ru-RU" sz="2000" b="1">
                <a:solidFill>
                  <a:srgbClr val="0000FF"/>
                </a:solidFill>
              </a:rPr>
              <a:t>По духу ты непобедимый,</a:t>
            </a:r>
            <a:br>
              <a:rPr lang="ru-RU" sz="2000" b="1">
                <a:solidFill>
                  <a:srgbClr val="0000FF"/>
                </a:solidFill>
              </a:rPr>
            </a:br>
            <a:r>
              <a:rPr lang="ru-RU" sz="2000" b="1">
                <a:solidFill>
                  <a:srgbClr val="0000FF"/>
                </a:solidFill>
              </a:rPr>
              <a:t>По сердцу прост, по чувству добр,</a:t>
            </a:r>
            <a:br>
              <a:rPr lang="ru-RU" sz="2000" b="1">
                <a:solidFill>
                  <a:srgbClr val="0000FF"/>
                </a:solidFill>
              </a:rPr>
            </a:br>
            <a:r>
              <a:rPr lang="ru-RU" sz="2000" b="1">
                <a:solidFill>
                  <a:srgbClr val="0000FF"/>
                </a:solidFill>
              </a:rPr>
              <a:t>Ты в счастье тих, в несчастье бодр... -</a:t>
            </a:r>
          </a:p>
          <a:p>
            <a:r>
              <a:rPr lang="ru-RU" b="1"/>
              <a:t>обращается он к "добльственному" русскому народу в одном из своих поздних стихотворений, посвященных Отечественной войне 1812 г. Державин одгим из первых из поэтов-одописцев живо и образно воссоздает частную жизнь и быт своей эпохи, дает красочные картины природы ("Приглашение к обеду" и др.).</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Radial</Template>
  <TotalTime>204</TotalTime>
  <Words>2059</Words>
  <Application>Microsoft Office PowerPoint</Application>
  <PresentationFormat>Экран (4:3)</PresentationFormat>
  <Paragraphs>130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Использованные материалы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Николай</cp:lastModifiedBy>
  <cp:revision>31</cp:revision>
  <cp:lastPrinted>1601-01-01T00:00:00Z</cp:lastPrinted>
  <dcterms:created xsi:type="dcterms:W3CDTF">1601-01-01T00:00:00Z</dcterms:created>
  <dcterms:modified xsi:type="dcterms:W3CDTF">2013-07-24T08:28:26Z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