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2787"/>
    <p:restoredTop sz="90929"/>
  </p:normalViewPr>
  <p:slideViewPr>
    <p:cSldViewPr>
      <p:cViewPr varScale="1">
        <p:scale>
          <a:sx n="64" d="100"/>
          <a:sy n="64" d="100"/>
        </p:scale>
        <p:origin x="-13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-31750" y="0"/>
            <a:ext cx="9178925" cy="6924675"/>
            <a:chOff x="-20" y="0"/>
            <a:chExt cx="5782" cy="4362"/>
          </a:xfrm>
        </p:grpSpPr>
        <p:sp>
          <p:nvSpPr>
            <p:cNvPr id="6147" name="Rectangle 3" descr="Stonbk"/>
            <p:cNvSpPr>
              <a:spLocks noChangeArrowheads="1"/>
            </p:cNvSpPr>
            <p:nvPr userDrawn="1"/>
          </p:nvSpPr>
          <p:spPr bwMode="white">
            <a:xfrm>
              <a:off x="-15" y="5"/>
              <a:ext cx="5775" cy="4311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8" name="Rectangle 4"/>
            <p:cNvSpPr>
              <a:spLocks noChangeArrowheads="1"/>
            </p:cNvSpPr>
            <p:nvPr userDrawn="1"/>
          </p:nvSpPr>
          <p:spPr bwMode="ltGray">
            <a:xfrm>
              <a:off x="0" y="0"/>
              <a:ext cx="743" cy="4334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9" name="Rectangle 5"/>
            <p:cNvSpPr>
              <a:spLocks noChangeArrowheads="1"/>
            </p:cNvSpPr>
            <p:nvPr userDrawn="1"/>
          </p:nvSpPr>
          <p:spPr bwMode="hidden">
            <a:xfrm>
              <a:off x="695" y="0"/>
              <a:ext cx="50" cy="436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150" name="Picture 6" descr="Astonbnr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t="15163"/>
            <a:stretch>
              <a:fillRect/>
            </a:stretch>
          </p:blipFill>
          <p:spPr bwMode="gray">
            <a:xfrm>
              <a:off x="0" y="1705"/>
              <a:ext cx="5760" cy="498"/>
            </a:xfrm>
            <a:prstGeom prst="rect">
              <a:avLst/>
            </a:prstGeom>
            <a:noFill/>
          </p:spPr>
        </p:pic>
        <p:sp>
          <p:nvSpPr>
            <p:cNvPr id="6151" name="Rectangle 7"/>
            <p:cNvSpPr>
              <a:spLocks noChangeArrowheads="1"/>
            </p:cNvSpPr>
            <p:nvPr userDrawn="1"/>
          </p:nvSpPr>
          <p:spPr bwMode="hidden">
            <a:xfrm rot="5400000">
              <a:off x="3204" y="-396"/>
              <a:ext cx="47" cy="50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2" name="Rectangle 8"/>
            <p:cNvSpPr>
              <a:spLocks noChangeArrowheads="1"/>
            </p:cNvSpPr>
            <p:nvPr userDrawn="1"/>
          </p:nvSpPr>
          <p:spPr bwMode="hidden">
            <a:xfrm rot="5400000">
              <a:off x="3204" y="-852"/>
              <a:ext cx="47" cy="50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3" name="Rectangle 9"/>
            <p:cNvSpPr>
              <a:spLocks noChangeArrowheads="1"/>
            </p:cNvSpPr>
            <p:nvPr userDrawn="1"/>
          </p:nvSpPr>
          <p:spPr bwMode="hidden">
            <a:xfrm>
              <a:off x="-20" y="0"/>
              <a:ext cx="47" cy="434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4" name="Line 10"/>
            <p:cNvSpPr>
              <a:spLocks noChangeShapeType="1"/>
            </p:cNvSpPr>
            <p:nvPr userDrawn="1"/>
          </p:nvSpPr>
          <p:spPr bwMode="auto">
            <a:xfrm>
              <a:off x="414" y="2118"/>
              <a:ext cx="28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5" name="Line 11"/>
            <p:cNvSpPr>
              <a:spLocks noChangeShapeType="1"/>
            </p:cNvSpPr>
            <p:nvPr userDrawn="1"/>
          </p:nvSpPr>
          <p:spPr bwMode="auto">
            <a:xfrm flipV="1">
              <a:off x="27" y="2116"/>
              <a:ext cx="230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6" name="Freeform 12"/>
            <p:cNvSpPr>
              <a:spLocks/>
            </p:cNvSpPr>
            <p:nvPr userDrawn="1"/>
          </p:nvSpPr>
          <p:spPr bwMode="auto">
            <a:xfrm>
              <a:off x="255" y="2115"/>
              <a:ext cx="65" cy="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12"/>
                </a:cxn>
                <a:cxn ang="0">
                  <a:pos x="27" y="23"/>
                </a:cxn>
                <a:cxn ang="0">
                  <a:pos x="36" y="35"/>
                </a:cxn>
                <a:cxn ang="0">
                  <a:pos x="47" y="45"/>
                </a:cxn>
                <a:cxn ang="0">
                  <a:pos x="56" y="66"/>
                </a:cxn>
                <a:cxn ang="0">
                  <a:pos x="63" y="80"/>
                </a:cxn>
                <a:cxn ang="0">
                  <a:pos x="65" y="86"/>
                </a:cxn>
              </a:cxnLst>
              <a:rect l="0" t="0" r="r" b="b"/>
              <a:pathLst>
                <a:path w="65" h="86">
                  <a:moveTo>
                    <a:pt x="0" y="0"/>
                  </a:moveTo>
                  <a:cubicBezTo>
                    <a:pt x="9" y="4"/>
                    <a:pt x="6" y="10"/>
                    <a:pt x="15" y="12"/>
                  </a:cubicBezTo>
                  <a:cubicBezTo>
                    <a:pt x="18" y="20"/>
                    <a:pt x="19" y="20"/>
                    <a:pt x="27" y="23"/>
                  </a:cubicBezTo>
                  <a:cubicBezTo>
                    <a:pt x="29" y="29"/>
                    <a:pt x="30" y="32"/>
                    <a:pt x="36" y="35"/>
                  </a:cubicBezTo>
                  <a:cubicBezTo>
                    <a:pt x="40" y="40"/>
                    <a:pt x="43" y="40"/>
                    <a:pt x="47" y="45"/>
                  </a:cubicBezTo>
                  <a:cubicBezTo>
                    <a:pt x="49" y="71"/>
                    <a:pt x="49" y="52"/>
                    <a:pt x="56" y="66"/>
                  </a:cubicBezTo>
                  <a:cubicBezTo>
                    <a:pt x="57" y="74"/>
                    <a:pt x="56" y="77"/>
                    <a:pt x="63" y="80"/>
                  </a:cubicBezTo>
                  <a:cubicBezTo>
                    <a:pt x="65" y="85"/>
                    <a:pt x="65" y="83"/>
                    <a:pt x="65" y="8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7" name="Freeform 13"/>
            <p:cNvSpPr>
              <a:spLocks/>
            </p:cNvSpPr>
            <p:nvPr userDrawn="1"/>
          </p:nvSpPr>
          <p:spPr bwMode="auto">
            <a:xfrm>
              <a:off x="344" y="2118"/>
              <a:ext cx="71" cy="84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61" y="27"/>
                </a:cxn>
                <a:cxn ang="0">
                  <a:pos x="52" y="57"/>
                </a:cxn>
                <a:cxn ang="0">
                  <a:pos x="46" y="72"/>
                </a:cxn>
                <a:cxn ang="0">
                  <a:pos x="33" y="63"/>
                </a:cxn>
                <a:cxn ang="0">
                  <a:pos x="25" y="51"/>
                </a:cxn>
                <a:cxn ang="0">
                  <a:pos x="10" y="39"/>
                </a:cxn>
                <a:cxn ang="0">
                  <a:pos x="4" y="77"/>
                </a:cxn>
                <a:cxn ang="0">
                  <a:pos x="1" y="84"/>
                </a:cxn>
              </a:cxnLst>
              <a:rect l="0" t="0" r="r" b="b"/>
              <a:pathLst>
                <a:path w="71" h="84">
                  <a:moveTo>
                    <a:pt x="69" y="0"/>
                  </a:moveTo>
                  <a:cubicBezTo>
                    <a:pt x="65" y="10"/>
                    <a:pt x="71" y="21"/>
                    <a:pt x="61" y="27"/>
                  </a:cubicBezTo>
                  <a:cubicBezTo>
                    <a:pt x="59" y="37"/>
                    <a:pt x="62" y="55"/>
                    <a:pt x="52" y="57"/>
                  </a:cubicBezTo>
                  <a:cubicBezTo>
                    <a:pt x="49" y="62"/>
                    <a:pt x="49" y="67"/>
                    <a:pt x="46" y="72"/>
                  </a:cubicBezTo>
                  <a:cubicBezTo>
                    <a:pt x="38" y="71"/>
                    <a:pt x="39" y="67"/>
                    <a:pt x="33" y="63"/>
                  </a:cubicBezTo>
                  <a:cubicBezTo>
                    <a:pt x="30" y="58"/>
                    <a:pt x="27" y="56"/>
                    <a:pt x="25" y="51"/>
                  </a:cubicBezTo>
                  <a:cubicBezTo>
                    <a:pt x="23" y="38"/>
                    <a:pt x="25" y="38"/>
                    <a:pt x="10" y="39"/>
                  </a:cubicBezTo>
                  <a:cubicBezTo>
                    <a:pt x="8" y="51"/>
                    <a:pt x="18" y="72"/>
                    <a:pt x="4" y="77"/>
                  </a:cubicBezTo>
                  <a:cubicBezTo>
                    <a:pt x="0" y="82"/>
                    <a:pt x="1" y="79"/>
                    <a:pt x="1" y="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58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44600" y="1247775"/>
            <a:ext cx="7772400" cy="114300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126206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700463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12946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19E9162-9C8E-4A71-AE4A-03B1061DA4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8779A-91F1-40AF-8680-4CB9EC6EFE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66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573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C3021-A7D4-4084-AC76-836938B450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573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57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957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1247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6D6C48D-0489-425E-B148-FB81F04696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573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2197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57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957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1247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20D9A55-A4C7-4438-A7BF-E0E03780D4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2573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197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57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957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1247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D933BB6-7BD6-4A4B-921F-07CDC61CAD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8A0B1-BA95-4A40-8112-6E10E70F1F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2FB1C-3C5B-4BC6-BD16-7ED9326B16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73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AD846-6CB8-4795-90B2-634C0910F7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C2DE3-AB2C-44F8-B457-B1D61E1AFF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B81C8-DE63-4850-8908-64457F2008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DEACB-DFC2-4708-84C5-E41348C865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2D27E-3200-43AD-B314-4FB2895115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149CA-3263-4F90-A8FE-41827DF6C9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869113"/>
            <a:chOff x="0" y="0"/>
            <a:chExt cx="5760" cy="4327"/>
          </a:xfrm>
        </p:grpSpPr>
        <p:sp>
          <p:nvSpPr>
            <p:cNvPr id="5123" name="Rectangle 3"/>
            <p:cNvSpPr>
              <a:spLocks noChangeArrowheads="1"/>
            </p:cNvSpPr>
            <p:nvPr userDrawn="1"/>
          </p:nvSpPr>
          <p:spPr bwMode="ltGray">
            <a:xfrm>
              <a:off x="0" y="405"/>
              <a:ext cx="743" cy="3922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124" name="Picture 4" descr="Astonbnr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 t="15163"/>
            <a:stretch>
              <a:fillRect/>
            </a:stretch>
          </p:blipFill>
          <p:spPr bwMode="gray">
            <a:xfrm>
              <a:off x="0" y="0"/>
              <a:ext cx="5760" cy="498"/>
            </a:xfrm>
            <a:prstGeom prst="rect">
              <a:avLst/>
            </a:prstGeom>
            <a:noFill/>
          </p:spPr>
        </p:pic>
        <p:sp>
          <p:nvSpPr>
            <p:cNvPr id="5125" name="Rectangle 5"/>
            <p:cNvSpPr>
              <a:spLocks noChangeArrowheads="1"/>
            </p:cNvSpPr>
            <p:nvPr userDrawn="1"/>
          </p:nvSpPr>
          <p:spPr bwMode="white">
            <a:xfrm>
              <a:off x="704" y="181"/>
              <a:ext cx="5056" cy="38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6" name="Rectangle 6" descr="Stonbk"/>
            <p:cNvSpPr>
              <a:spLocks noChangeArrowheads="1"/>
            </p:cNvSpPr>
            <p:nvPr userDrawn="1"/>
          </p:nvSpPr>
          <p:spPr bwMode="white">
            <a:xfrm>
              <a:off x="747" y="224"/>
              <a:ext cx="5013" cy="4092"/>
            </a:xfrm>
            <a:prstGeom prst="rect">
              <a:avLst/>
            </a:prstGeom>
            <a:blipFill dpi="0" rotWithShape="0">
              <a:blip r:embed="rId17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7" name="Rectangle 7"/>
            <p:cNvSpPr>
              <a:spLocks noChangeArrowheads="1"/>
            </p:cNvSpPr>
            <p:nvPr userDrawn="1"/>
          </p:nvSpPr>
          <p:spPr bwMode="white">
            <a:xfrm>
              <a:off x="703" y="186"/>
              <a:ext cx="46" cy="41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8" name="Line 8"/>
            <p:cNvSpPr>
              <a:spLocks noChangeShapeType="1"/>
            </p:cNvSpPr>
            <p:nvPr userDrawn="1"/>
          </p:nvSpPr>
          <p:spPr bwMode="hidden">
            <a:xfrm>
              <a:off x="0" y="415"/>
              <a:ext cx="257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9" name="Line 9"/>
            <p:cNvSpPr>
              <a:spLocks noChangeShapeType="1"/>
            </p:cNvSpPr>
            <p:nvPr userDrawn="1"/>
          </p:nvSpPr>
          <p:spPr bwMode="hidden">
            <a:xfrm>
              <a:off x="421" y="412"/>
              <a:ext cx="282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7" cy="43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7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57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247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2585EDCB-990F-45DA-944F-236637536F0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1117600" y="268288"/>
            <a:ext cx="8026400" cy="746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828800"/>
            <a:ext cx="6819900" cy="2895600"/>
          </a:xfrm>
        </p:spPr>
        <p:txBody>
          <a:bodyPr/>
          <a:lstStyle/>
          <a:p>
            <a:r>
              <a:rPr lang="ru-RU" sz="4000" b="1" dirty="0">
                <a:latin typeface="Park Avenue" pitchFamily="18" charset="0"/>
              </a:rPr>
              <a:t>Сергей </a:t>
            </a:r>
            <a:br>
              <a:rPr lang="ru-RU" sz="4000" b="1" dirty="0">
                <a:latin typeface="Park Avenue" pitchFamily="18" charset="0"/>
              </a:rPr>
            </a:br>
            <a:r>
              <a:rPr lang="ru-RU" sz="4000" b="1" dirty="0">
                <a:latin typeface="Park Avenue" pitchFamily="18" charset="0"/>
              </a:rPr>
              <a:t>Александрович                                             Есенин</a:t>
            </a:r>
            <a:br>
              <a:rPr lang="ru-RU" sz="4000" b="1" dirty="0">
                <a:latin typeface="Park Avenue" pitchFamily="18" charset="0"/>
              </a:rPr>
            </a:br>
            <a:r>
              <a:rPr lang="ru-RU" b="1" dirty="0">
                <a:latin typeface="Park Avenue" pitchFamily="18" charset="0"/>
              </a:rPr>
              <a:t>(1895 – 1925)</a:t>
            </a:r>
            <a:endParaRPr lang="ru-RU" sz="6000" b="1" dirty="0">
              <a:latin typeface="Park Avenue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219200"/>
            <a:ext cx="305911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8382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Осенью 1925 года Есенин женился в четвертый (и последний) раз — на Софье Андреевне Толстой, внучке Л. Н. Толстого. </a:t>
            </a:r>
          </a:p>
          <a:p>
            <a:pPr>
              <a:lnSpc>
                <a:spcPct val="90000"/>
              </a:lnSpc>
            </a:pPr>
            <a:r>
              <a:rPr lang="ru-RU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1924 году Сергей Есенин решил порвать с имажинизмом из-за разногласий с А. Б. Мариенгофом. Есенин и Иван Грузинов опубликовали открытое письмо о роспуске группы.</a:t>
            </a:r>
          </a:p>
          <a:p>
            <a:pPr>
              <a:lnSpc>
                <a:spcPct val="90000"/>
              </a:lnSpc>
            </a:pPr>
            <a:r>
              <a:rPr lang="ru-RU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конце ноября 1925 года Софья Толстая договорилась с директором платной психоневрологической клиники Московского университета профессором П. Б. Ганнушкиным о госпитализации поэта в его клинику. Об этом знало только несколько близких поэту людей. 23 декабря 1925 года Есенин покинул клинику и уехал в Ленинград, где остановился в № 5 гостиницы «Англетер».</a:t>
            </a:r>
          </a:p>
          <a:p>
            <a:pPr>
              <a:lnSpc>
                <a:spcPct val="90000"/>
              </a:lnSpc>
            </a:pPr>
            <a:endParaRPr lang="ru-RU" sz="2400" b="1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57300" y="990600"/>
            <a:ext cx="38100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>
                <a:cs typeface="Times New Roman" charset="0"/>
              </a:rPr>
              <a:t>28 декабря 1925 года Есенина нашли в ленинградской гостинице «Англетер» повешенным на трубе парового отопления. Последнее его стихотворение — «До свиданья, друг мой, до свиданья…» — было написано в этой гостинице кровью, и по свидетельству друзей поэта, Есенин жаловался, что в номере нет чернил, и он вынужден был писать кровью</a:t>
            </a:r>
            <a:r>
              <a:rPr lang="ru-RU" sz="2000" b="1"/>
              <a:t> </a:t>
            </a:r>
          </a:p>
          <a:p>
            <a:pPr>
              <a:lnSpc>
                <a:spcPct val="90000"/>
              </a:lnSpc>
            </a:pPr>
            <a:r>
              <a:rPr lang="ru-RU" sz="2000" b="1">
                <a:cs typeface="Times New Roman" charset="0"/>
              </a:rPr>
              <a:t>Похоронен 31 декабря 1925 года в г. Москва на Ваганьковском кладбище.</a:t>
            </a:r>
            <a:r>
              <a:rPr lang="ru-RU" sz="2000" b="1"/>
              <a:t> </a:t>
            </a:r>
          </a:p>
        </p:txBody>
      </p:sp>
      <p:pic>
        <p:nvPicPr>
          <p:cNvPr id="16389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762000"/>
            <a:ext cx="38100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57300" y="1981200"/>
            <a:ext cx="3543300" cy="4114800"/>
          </a:xfrm>
        </p:spPr>
        <p:txBody>
          <a:bodyPr/>
          <a:lstStyle/>
          <a:p>
            <a:r>
              <a:rPr lang="ru-RU" sz="1600" b="1" dirty="0">
                <a:ea typeface="Arial Unicode MS" pitchFamily="34" charset="-128"/>
                <a:cs typeface="Arial Unicode MS" pitchFamily="34" charset="-128"/>
              </a:rPr>
              <a:t>Родился в селе Константиново Рязанской губернии в крестьянской семье, отец — Александр Никитич Есенин (1873—1931), мать — Татьяна Фёдоровна Титова (1875—1955). В 1904 году Есенин пошёл в </a:t>
            </a:r>
            <a:r>
              <a:rPr lang="ru-RU" sz="1600" b="1" dirty="0" err="1">
                <a:ea typeface="Arial Unicode MS" pitchFamily="34" charset="-128"/>
                <a:cs typeface="Arial Unicode MS" pitchFamily="34" charset="-128"/>
              </a:rPr>
              <a:t>Константиновское</a:t>
            </a:r>
            <a:r>
              <a:rPr lang="ru-RU" sz="1600" b="1" dirty="0">
                <a:ea typeface="Arial Unicode MS" pitchFamily="34" charset="-128"/>
                <a:cs typeface="Arial Unicode MS" pitchFamily="34" charset="-128"/>
              </a:rPr>
              <a:t> земское училище, потом начал учёбу в закрытой церковно-учительской школе.</a:t>
            </a:r>
          </a:p>
          <a:p>
            <a:r>
              <a:rPr lang="ru-RU" sz="1600" b="1" dirty="0">
                <a:ea typeface="Arial Unicode MS" pitchFamily="34" charset="-128"/>
                <a:cs typeface="Arial Unicode MS" pitchFamily="34" charset="-128"/>
              </a:rPr>
              <a:t>По окончании школы, осенью 1912 года Есенин прибыл в Москву, работал в книжном магазине, а потом — в типографии И. Д. Сытина.</a:t>
            </a:r>
          </a:p>
          <a:p>
            <a:endParaRPr lang="ru-RU" sz="1600" b="1" dirty="0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2057400"/>
            <a:ext cx="4114800" cy="3665538"/>
          </a:xfrm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953000" y="6019800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dirty="0">
                <a:latin typeface="Times New Roman" charset="0"/>
              </a:rPr>
              <a:t>Дом Есенина в Константиново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57300" y="762000"/>
            <a:ext cx="38100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800" b="1">
                <a:latin typeface="Times New Roman" charset="0"/>
              </a:rPr>
              <a:t>В марте 1915 года Есенин приезжает в Петроград, встречается с Блоком, который высоко оценил «свежие, чистые, голосистые», хотя и «многословные» стихи «талантливого крестьянского поэта-самородка», помог ему, познакомил с писателями и издателями. В письме к Николаю Клюеву Есенин сообщал: «Стихи у меня в Питере прошли успешно. Из 60 принято 51». В том же году Есенин вошёл в группу «крестьянских» поэтов «Краса». Вместе с Николаем Клюевым часто выступал в том числе перед императрицей Александрой Фёдоровной и её дочерями в Царском Селе. </a:t>
            </a:r>
          </a:p>
        </p:txBody>
      </p:sp>
      <p:pic>
        <p:nvPicPr>
          <p:cNvPr id="7173" name="Picture 5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762000"/>
            <a:ext cx="3810000" cy="4729163"/>
          </a:xfrm>
          <a:noFill/>
          <a:ln/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867400" y="55626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Николай Клюев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371600"/>
            <a:ext cx="7467600" cy="4724400"/>
          </a:xfrm>
        </p:spPr>
        <p:txBody>
          <a:bodyPr/>
          <a:lstStyle/>
          <a:p>
            <a:r>
              <a:rPr lang="ru-RU" sz="1800" b="1">
                <a:latin typeface="Times New Roman" charset="0"/>
              </a:rPr>
              <a:t>В начале 1916 года выходит из печати первая книга Есенина «Радуница». Герой лирики молится «дымящейся земле», «на алы зори», «на копны и стога», он поклоняется родине: «Моя лирика, — говорил позже Есенин, — жива одной большой любовью, любовью к родине. Чувство родины — основное в моём творчестве».</a:t>
            </a:r>
            <a:r>
              <a:rPr lang="ru-RU" sz="1800">
                <a:latin typeface="Times New Roman" charset="0"/>
              </a:rPr>
              <a:t>  </a:t>
            </a:r>
          </a:p>
          <a:p>
            <a:r>
              <a:rPr lang="ru-RU" sz="1800" b="1">
                <a:latin typeface="Times New Roman" charset="0"/>
                <a:cs typeface="Times New Roman" charset="0"/>
              </a:rPr>
              <a:t>В 1917 познакомился и 4 июля того же года обвенчался с Зинаидой Райх, русской актрисой, будущей женой выдающегося режиссёра В. Э. Мейерхольда. В конце 1919 (или в 1920) Есенин оставил семью, а на руках беременной сыном (Константином) Зинаиды Райх осталась полуторагодовалая дочь Татьяна. 19 февраля 1921 года поэт подал заявление о разводе, в котором обязался материально обеспечивать их (официально развод оформлен в октябре 1921). Впоследствии Сергей Есенин неоднократно навещал своих детей, усыновлённых Мейерхольдом.</a:t>
            </a:r>
            <a:r>
              <a:rPr lang="ru-RU" sz="1800" b="1">
                <a:latin typeface="Times New Roman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90600"/>
            <a:ext cx="760095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667000" y="381000"/>
            <a:ext cx="495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>
                <a:latin typeface="Park Avenue" pitchFamily="18" charset="0"/>
              </a:rPr>
              <a:t>Имажинизм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Имажинизм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b="1">
                <a:latin typeface="Times New Roman" charset="0"/>
                <a:cs typeface="Times New Roman" charset="0"/>
              </a:rPr>
              <a:t>Имажини́зм (от лат. </a:t>
            </a:r>
            <a:r>
              <a:rPr lang="ru-RU" sz="2800" b="1" i="1">
                <a:latin typeface="Times New Roman" charset="0"/>
                <a:cs typeface="Times New Roman" charset="0"/>
              </a:rPr>
              <a:t>imagо</a:t>
            </a:r>
            <a:r>
              <a:rPr lang="ru-RU" sz="2800" b="1">
                <a:latin typeface="Times New Roman" charset="0"/>
                <a:cs typeface="Times New Roman" charset="0"/>
              </a:rPr>
              <a:t> — образ) — литературное течение в русской поэзии XX века, представители которого заявляли, что цель творчества состоит в создании образа. Основное выразительное средство имажинистов — метафора, часто метафорические цепи, сопоставляющие различные элементы двух образов — прямого и переносного.</a:t>
            </a:r>
            <a:r>
              <a:rPr lang="ru-RU" b="1">
                <a:latin typeface="Times New Roman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981200"/>
            <a:ext cx="3733800" cy="4267200"/>
          </a:xfrm>
        </p:spPr>
        <p:txBody>
          <a:bodyPr/>
          <a:lstStyle/>
          <a:p>
            <a:r>
              <a:rPr lang="ru-RU" sz="1800" b="1">
                <a:latin typeface="Times New Roman" charset="0"/>
                <a:ea typeface="Arial Unicode MS" pitchFamily="34" charset="-128"/>
                <a:cs typeface="Arial Unicode MS" pitchFamily="34" charset="-128"/>
              </a:rPr>
              <a:t>К 1918 — началу 1920-х годов относится знакомство Есенина с Анатолием Мариенгофом и его активное участие в московской группе имажинистов.</a:t>
            </a:r>
          </a:p>
          <a:p>
            <a:r>
              <a:rPr lang="ru-RU" sz="1800" b="1">
                <a:latin typeface="Times New Roman" charset="0"/>
                <a:ea typeface="Arial Unicode MS" pitchFamily="34" charset="-128"/>
                <a:cs typeface="Arial Unicode MS" pitchFamily="34" charset="-128"/>
              </a:rPr>
              <a:t>В период увлечения Есенина имажинизмом вышло несколько сборников стихов поэта — «Трерядница», «Исповедь хулигана» (оба — 1921), «Стихи скандалиста» (1923), «Москва кабацкая» (1924), поэма «Пугачёв».</a:t>
            </a:r>
          </a:p>
          <a:p>
            <a:endParaRPr lang="ru-RU" sz="1800" b="1">
              <a:latin typeface="Times New Roman" charset="0"/>
            </a:endParaRPr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1981200"/>
            <a:ext cx="3924300" cy="3505200"/>
          </a:xfrm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410200" y="56388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А. Мариенгоф и С. Есенин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685800"/>
            <a:ext cx="3810000" cy="5257800"/>
          </a:xfrm>
        </p:spPr>
      </p:pic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19700" y="1219200"/>
            <a:ext cx="3810000" cy="4876800"/>
          </a:xfrm>
        </p:spPr>
        <p:txBody>
          <a:bodyPr/>
          <a:lstStyle/>
          <a:p>
            <a:r>
              <a:rPr lang="ru-RU" sz="1800" b="1">
                <a:latin typeface="Times New Roman" charset="0"/>
                <a:cs typeface="Times New Roman" charset="0"/>
              </a:rPr>
              <a:t>Осенью 1921 года в мастерской Г. Б. Якулова Есенин познакомился с танцовщицей Айседорой Дункан, на которой он через полгода женился. После свадьбы Есенин с Дункан ездили в Европу (Германия, Франция, Бельгия, Италия) и в США (4 месяца), где он находился с мая 1922 года по август 1923 года. Газета «Известия» опубликовала записи Есенина об Америке «Железный Миргород». Брак с Дункан распался вскоре после их возвращения из-за границы.</a:t>
            </a:r>
            <a:r>
              <a:rPr lang="ru-RU" sz="1800" b="1">
                <a:latin typeface="Times New Roman" charset="0"/>
              </a:rPr>
              <a:t> 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600200" y="6172200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latin typeface="Times New Roman" charset="0"/>
              </a:rPr>
              <a:t>С. Есенин и А. Дункан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838200"/>
            <a:ext cx="7772400" cy="4953000"/>
          </a:xfrm>
        </p:spPr>
        <p:txBody>
          <a:bodyPr/>
          <a:lstStyle/>
          <a:p>
            <a:r>
              <a:rPr lang="ru-RU" sz="2000" b="1">
                <a:latin typeface="Times New Roman" charset="0"/>
                <a:ea typeface="Arial Unicode MS" pitchFamily="34" charset="-128"/>
                <a:cs typeface="Arial Unicode MS" pitchFamily="34" charset="-128"/>
              </a:rPr>
              <a:t>В начале 1920-х годов Есенин активно занимался книжно-издательской деятельностью, а также продажей книг в арендованной им книжной лавке на Большой Никитской, что занимало почти все время поэта. Последние годы жизни Есенин много путешествовал по стране. Он трижды посетил Кавказ, несколько раз съездил в Ленинград, семь раз в Константиново.</a:t>
            </a:r>
          </a:p>
          <a:p>
            <a:r>
              <a:rPr lang="ru-RU" sz="2000" b="1">
                <a:latin typeface="Times New Roman" charset="0"/>
                <a:ea typeface="Arial Unicode MS" pitchFamily="34" charset="-128"/>
                <a:cs typeface="Arial Unicode MS" pitchFamily="34" charset="-128"/>
              </a:rPr>
              <a:t>В 1924—1925 годах Есенин посетил Азербайджан, выпустил сборник стихов в типографии «Красный восток», печатался в местном издательстве. Есть версия о том, что здесь же, в мае 1925 года, было написано стихотворное «Послание "евангелисту" Демьяну». Жил в селении Мардакян (пригород Баку). В настоящее время здесь находятся его дом-музей и мемориальная доска.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сень в городе">
  <a:themeElements>
    <a:clrScheme name="Осень в городе 1">
      <a:dk1>
        <a:srgbClr val="333333"/>
      </a:dk1>
      <a:lt1>
        <a:srgbClr val="BAB9A0"/>
      </a:lt1>
      <a:dk2>
        <a:srgbClr val="000000"/>
      </a:dk2>
      <a:lt2>
        <a:srgbClr val="333329"/>
      </a:lt2>
      <a:accent1>
        <a:srgbClr val="F4F3D9"/>
      </a:accent1>
      <a:accent2>
        <a:srgbClr val="E09142"/>
      </a:accent2>
      <a:accent3>
        <a:srgbClr val="D9D9CD"/>
      </a:accent3>
      <a:accent4>
        <a:srgbClr val="2A2A2A"/>
      </a:accent4>
      <a:accent5>
        <a:srgbClr val="F8F8E9"/>
      </a:accent5>
      <a:accent6>
        <a:srgbClr val="CB833B"/>
      </a:accent6>
      <a:hlink>
        <a:srgbClr val="AE4828"/>
      </a:hlink>
      <a:folHlink>
        <a:srgbClr val="6A6954"/>
      </a:folHlink>
    </a:clrScheme>
    <a:fontScheme name="Осень в город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сень в городе 1">
        <a:dk1>
          <a:srgbClr val="333333"/>
        </a:dk1>
        <a:lt1>
          <a:srgbClr val="BAB9A0"/>
        </a:lt1>
        <a:dk2>
          <a:srgbClr val="000000"/>
        </a:dk2>
        <a:lt2>
          <a:srgbClr val="333329"/>
        </a:lt2>
        <a:accent1>
          <a:srgbClr val="F4F3D9"/>
        </a:accent1>
        <a:accent2>
          <a:srgbClr val="E09142"/>
        </a:accent2>
        <a:accent3>
          <a:srgbClr val="D9D9CD"/>
        </a:accent3>
        <a:accent4>
          <a:srgbClr val="2A2A2A"/>
        </a:accent4>
        <a:accent5>
          <a:srgbClr val="F8F8E9"/>
        </a:accent5>
        <a:accent6>
          <a:srgbClr val="CB833B"/>
        </a:accent6>
        <a:hlink>
          <a:srgbClr val="AE4828"/>
        </a:hlink>
        <a:folHlink>
          <a:srgbClr val="6A69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сень в городе 2">
        <a:dk1>
          <a:srgbClr val="333333"/>
        </a:dk1>
        <a:lt1>
          <a:srgbClr val="BDB9BF"/>
        </a:lt1>
        <a:dk2>
          <a:srgbClr val="000000"/>
        </a:dk2>
        <a:lt2>
          <a:srgbClr val="333329"/>
        </a:lt2>
        <a:accent1>
          <a:srgbClr val="F4F3D9"/>
        </a:accent1>
        <a:accent2>
          <a:srgbClr val="E09142"/>
        </a:accent2>
        <a:accent3>
          <a:srgbClr val="DBD9DC"/>
        </a:accent3>
        <a:accent4>
          <a:srgbClr val="2A2A2A"/>
        </a:accent4>
        <a:accent5>
          <a:srgbClr val="F8F8E9"/>
        </a:accent5>
        <a:accent6>
          <a:srgbClr val="CB833B"/>
        </a:accent6>
        <a:hlink>
          <a:srgbClr val="AE4828"/>
        </a:hlink>
        <a:folHlink>
          <a:srgbClr val="6A69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сень в городе 3">
        <a:dk1>
          <a:srgbClr val="3D3D3D"/>
        </a:dk1>
        <a:lt1>
          <a:srgbClr val="EAEAEA"/>
        </a:lt1>
        <a:dk2>
          <a:srgbClr val="000000"/>
        </a:dk2>
        <a:lt2>
          <a:srgbClr val="333333"/>
        </a:lt2>
        <a:accent1>
          <a:srgbClr val="FFFFFF"/>
        </a:accent1>
        <a:accent2>
          <a:srgbClr val="969696"/>
        </a:accent2>
        <a:accent3>
          <a:srgbClr val="F3F3F3"/>
        </a:accent3>
        <a:accent4>
          <a:srgbClr val="333333"/>
        </a:accent4>
        <a:accent5>
          <a:srgbClr val="FFFFFF"/>
        </a:accent5>
        <a:accent6>
          <a:srgbClr val="878787"/>
        </a:accent6>
        <a:hlink>
          <a:srgbClr val="4D4D4D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Designs\Осень в городе.pot</Template>
  <TotalTime>203</TotalTime>
  <Words>301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Осень в городе</vt:lpstr>
      <vt:lpstr>Сергей  Александрович                                             Есенин (1895 – 1925)</vt:lpstr>
      <vt:lpstr>Слайд 2</vt:lpstr>
      <vt:lpstr>Слайд 3</vt:lpstr>
      <vt:lpstr>Слайд 4</vt:lpstr>
      <vt:lpstr>Слайд 5</vt:lpstr>
      <vt:lpstr>Имажинизм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Николай</dc:creator>
  <cp:lastModifiedBy>Николай</cp:lastModifiedBy>
  <cp:revision>18</cp:revision>
  <dcterms:created xsi:type="dcterms:W3CDTF">1601-01-01T00:00:00Z</dcterms:created>
  <dcterms:modified xsi:type="dcterms:W3CDTF">2013-07-30T10:34:31Z</dcterms:modified>
</cp:coreProperties>
</file>