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7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15" autoAdjust="0"/>
    <p:restoredTop sz="94662" autoAdjust="0"/>
  </p:normalViewPr>
  <p:slideViewPr>
    <p:cSldViewPr>
      <p:cViewPr>
        <p:scale>
          <a:sx n="69" d="100"/>
          <a:sy n="69" d="100"/>
        </p:scale>
        <p:origin x="-1404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3/31/2013</a:t>
            </a:fld>
            <a:endParaRPr lang="en-US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3/31/2013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3/31/2013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3/31/2013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3/31/2013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3/31/2013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3/31/2013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3/31/2013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3/31/2013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3/31/2013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3/31/2013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3/31/2013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literata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literata.ru/" TargetMode="External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r3ed.qrz.ru/tyutchev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0%B5%D1%82%D0%B5%D1%80%D0%B1%D1%83%D1%80%D0%B3" TargetMode="External"/><Relationship Id="rId2" Type="http://schemas.openxmlformats.org/officeDocument/2006/relationships/hyperlink" Target="http://ru.wikipedia.org/wiki/1826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ru.wikipedia.org/wiki/%D0%94%D0%B5%D0%BA%D0%B0%D0%B1%D1%80%D0%B8%D1%81%D1%82%D1%8B" TargetMode="External"/><Relationship Id="rId4" Type="http://schemas.openxmlformats.org/officeDocument/2006/relationships/hyperlink" Target="http://ru.wikipedia.org/wiki/%D0%90%D0%B7%D0%B8%D0%B0%D1%82%D1%81%D0%BA%D0%B8%D0%B9_%D0%B4%D0%B5%D0%BF%D0%B0%D1%80%D1%82%D0%B0%D0%BC%D0%B5%D0%BD%D1%82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ru.wikipedia.org/wiki/27_%D0%BC%D0%B0%D1%80%D1%82%D0%B0" TargetMode="External"/><Relationship Id="rId7" Type="http://schemas.openxmlformats.org/officeDocument/2006/relationships/hyperlink" Target="http://ru.wikipedia.org/wiki/%D0%9D%D0%BE%D0%B2%D0%BE%D0%B4%D0%B5%D0%B2%D0%B8%D1%87%D1%8C%D0%B5_%D0%BA%D0%BB%D0%B0%D0%B4%D0%B1%D0%B8%D1%89%D0%B5" TargetMode="External"/><Relationship Id="rId2" Type="http://schemas.openxmlformats.org/officeDocument/2006/relationships/hyperlink" Target="http://ru.wikipedia.org/wiki/%D0%9F%D0%BE%D1%8D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C%D0%B8%D1%86%D0%BA%D0%B5%D0%B2%D0%B8%D1%87,_%D0%90%D0%B4%D0%B0%D0%BC" TargetMode="External"/><Relationship Id="rId5" Type="http://schemas.openxmlformats.org/officeDocument/2006/relationships/hyperlink" Target="http://ru.wikipedia.org/wiki/%D0%A1%D0%B8%D0%BC%D0%BE%D0%BD%D0%BE%D0%B2_%D0%BC%D0%BE%D0%BD%D0%B0%D1%81%D1%82%D1%8B%D1%80%D1%8C" TargetMode="External"/><Relationship Id="rId4" Type="http://schemas.openxmlformats.org/officeDocument/2006/relationships/hyperlink" Target="http://ru.wikipedia.org/wiki/1827_%D0%B3%D0%BE%D0%B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6800" y="304800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Веневитинов Дмитрий Владимирович (1805 – 1827)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33800" y="2438400"/>
            <a:ext cx="4648200" cy="3733800"/>
          </a:xfr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>   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Поэт родился 14 сентября в Москве в дворянской семье. Получил прекрасное домашнее образование (серьезно занимался языками, живописью, музыкой).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pic>
        <p:nvPicPr>
          <p:cNvPr id="74754" name="Picture 2" descr="http://www.hrono.info/img/lica/venevitov_dmv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981200"/>
            <a:ext cx="2686050" cy="357782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6248400" y="6019800"/>
            <a:ext cx="264320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  <a:hlinkClick r:id="rId3"/>
              </a:rPr>
              <a:t>Literata.Ru</a:t>
            </a:r>
            <a:endParaRPr kumimoji="0" lang="ru-RU" sz="2800" b="0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5867400"/>
            <a:ext cx="7790688" cy="838200"/>
          </a:xfrm>
        </p:spPr>
        <p:txBody>
          <a:bodyPr>
            <a:normAutofit fontScale="850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Памятник </a:t>
            </a:r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Веневитину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Дмитрию</a:t>
            </a:r>
          </a:p>
          <a:p>
            <a:pPr>
              <a:buNone/>
            </a:pP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                 Владимировичу   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2530" name="Picture 2" descr="http://rusplaces.ru/wp-content/uploads/2010/12/pamyatn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7772400" cy="5715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</a:t>
            </a: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Отрывок из стихотворения   </a:t>
            </a:r>
            <a:b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</a:b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                         «Жизнь»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…Сначала жизнь пленяет нас: </a:t>
            </a:r>
          </a:p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ней все тепло, все сердце греет </a:t>
            </a:r>
          </a:p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И, как заманчивый рассказ, </a:t>
            </a:r>
          </a:p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Наш ум причудливый лелеет. </a:t>
            </a:r>
          </a:p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Кое-что страшит издалека,- </a:t>
            </a:r>
          </a:p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Но в этом страхе наслажденье: </a:t>
            </a:r>
          </a:p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Он веселит воображенье, </a:t>
            </a:r>
          </a:p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 о волшебном приключенье </a:t>
            </a:r>
          </a:p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Ночная повесть старика…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8" name="Picture 6" descr="http://www.prazd.info/img/7a845d15b16356e100ac32a7dc943b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838200"/>
            <a:ext cx="3276600" cy="40547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6800" y="609600"/>
            <a:ext cx="3429000" cy="1341438"/>
          </a:xfrm>
        </p:spPr>
        <p:txBody>
          <a:bodyPr>
            <a:normAutofit fontScale="90000"/>
            <a:scene3d>
              <a:camera prst="isometricOffAxis2Left"/>
              <a:lightRig rig="threePt" dir="t"/>
            </a:scene3d>
          </a:bodyPr>
          <a:lstStyle/>
          <a:p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НА НОВЫЙ 1827 ГОД</a:t>
            </a:r>
            <a:r>
              <a:rPr lang="ru-RU" sz="4400" b="1" cap="all" dirty="0" smtClean="0"/>
              <a:t/>
            </a:r>
            <a:br>
              <a:rPr lang="ru-RU" sz="4400" b="1" cap="all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14800" y="1981200"/>
            <a:ext cx="5029200" cy="48768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Так снова год, как тень, мелькнул,</a:t>
            </a:r>
          </a:p>
          <a:p>
            <a:pPr>
              <a:buNone/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Сокрылся в сумрачную вечность </a:t>
            </a:r>
          </a:p>
          <a:p>
            <a:pPr>
              <a:buNone/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быстрым бегом упрекнул </a:t>
            </a:r>
          </a:p>
          <a:p>
            <a:pPr>
              <a:buNone/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Мою ленивую беспечность. </a:t>
            </a:r>
          </a:p>
          <a:p>
            <a:pPr>
              <a:buNone/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Клянусь тебе в прощальный миг: </a:t>
            </a:r>
          </a:p>
          <a:p>
            <a:pPr>
              <a:buNone/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Ты не умчался без возврату; </a:t>
            </a:r>
          </a:p>
          <a:p>
            <a:pPr>
              <a:buNone/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 за тобою полечу </a:t>
            </a:r>
          </a:p>
          <a:p>
            <a:pPr>
              <a:buNone/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наступающему брату </a:t>
            </a:r>
          </a:p>
          <a:p>
            <a:pPr>
              <a:buNone/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Весь тяжкий долг свой доплачу.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0"/>
            <a:ext cx="7498080" cy="11430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 изображению Урании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10512" y="1066800"/>
            <a:ext cx="7333488" cy="5181600"/>
          </a:xfrm>
        </p:spPr>
        <p:txBody>
          <a:bodyPr>
            <a:normAutofit/>
          </a:bodyPr>
          <a:lstStyle/>
          <a:p>
            <a:pPr lvl="8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Пять звезд увенчали чело вдохновенной:</a:t>
            </a:r>
          </a:p>
          <a:p>
            <a:pPr lvl="8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Поэзии дивной звезда, </a:t>
            </a:r>
          </a:p>
          <a:p>
            <a:pPr lvl="8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Звезда благодатная милой надежды, </a:t>
            </a:r>
          </a:p>
          <a:p>
            <a:pPr lvl="8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Звезда беззакатной любви, </a:t>
            </a:r>
          </a:p>
          <a:p>
            <a:pPr lvl="8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Звезда лучезарная искренней дружбы, </a:t>
            </a:r>
          </a:p>
          <a:p>
            <a:pPr lvl="8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пятая будет звезда? </a:t>
            </a:r>
          </a:p>
          <a:p>
            <a:pPr lvl="8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Да будет она, благотворные боги, </a:t>
            </a:r>
          </a:p>
          <a:p>
            <a:pPr lvl="8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Душевного счастья звездой.</a:t>
            </a:r>
          </a:p>
          <a:p>
            <a:pPr lvl="8">
              <a:buNone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8">
              <a:buNone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8">
              <a:buNone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8">
              <a:buNone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8">
              <a:buNone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8">
              <a:buNone/>
            </a:pP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                          1826 или 1827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8">
              <a:buNone/>
            </a:pP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5602" name="Picture 2" descr="http://www.urania.ru/netcat_files/Image/urani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4419600"/>
            <a:ext cx="1905000" cy="1962150"/>
          </a:xfrm>
          <a:prstGeom prst="rect">
            <a:avLst/>
          </a:prstGeom>
          <a:noFill/>
        </p:spPr>
      </p:pic>
      <p:pic>
        <p:nvPicPr>
          <p:cNvPr id="25604" name="Picture 4" descr="http://www.newacropol.ru/pub/Mythes/Muses/Uran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981200"/>
            <a:ext cx="2857500" cy="3810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81800" y="274638"/>
            <a:ext cx="2151888" cy="2587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cs typeface="Raavi"/>
                <a:sym typeface="Wingdings"/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763000" y="6019800"/>
            <a:ext cx="170688" cy="2286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20453736">
            <a:off x="371179" y="2450456"/>
            <a:ext cx="8610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/>
            </a:scene3d>
            <a:sp3d extrusionH="25400" contourW="8890" prstMaterial="metal">
              <a:bevelT w="38100" h="31750" prst="angle"/>
              <a:bevelB w="38100" h="38100" prst="slope"/>
              <a:extrusionClr>
                <a:schemeClr val="bg1"/>
              </a:extrusionClr>
              <a:contourClr>
                <a:srgbClr val="FF0000"/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cs typeface="Raavi"/>
                <a:sym typeface="Wingdings"/>
              </a:rPr>
              <a:t>Спасибо за просмотр!!!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1026" name="Picture 2" descr="http://interesnoe.info/images/files/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1273">
            <a:off x="5181600" y="4114800"/>
            <a:ext cx="2647950" cy="1765300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657600" y="3810000"/>
            <a:ext cx="264320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  <a:hlinkClick r:id="rId3"/>
              </a:rPr>
              <a:t>Literata.Ru</a:t>
            </a:r>
            <a:endParaRPr kumimoji="0" lang="ru-RU" sz="2800" b="0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990600"/>
            <a:ext cx="304800" cy="5334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  <a:endParaRPr lang="ru-RU" sz="1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47800" y="3733800"/>
            <a:ext cx="6705600" cy="2819400"/>
          </a:xfrm>
        </p:spPr>
        <p:txBody>
          <a:bodyPr>
            <a:normAutofit fontScale="70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</a:t>
            </a:r>
            <a:r>
              <a:rPr lang="ru-RU" sz="4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1822 – 24 </a:t>
            </a:r>
            <a:r>
              <a:rPr lang="ru-RU" sz="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годах</a:t>
            </a:r>
            <a:r>
              <a:rPr lang="ru-RU" sz="4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вольнослушатель посещал лекции в Московском университете. Увлекался не только историей, философией и теорией словесности, но и математикой и естественными науками. Сдав экзамены за курс университета, поступает на службу в Московский архив Коллегии иностранных дел, но главным его занятием была литература.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8066" name="Picture 2" descr="http://tours-tv.com/objects/Old-Building-of-Moscow-State-University/The%20Moscow%20State%20university%20-%20An%20old%20build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57200"/>
            <a:ext cx="3860800" cy="289560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381000"/>
            <a:ext cx="164592" cy="1036638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0" y="457200"/>
            <a:ext cx="5504688" cy="5791200"/>
          </a:xfrm>
        </p:spPr>
        <p:txBody>
          <a:bodyPr>
            <a:normAutofit fontScale="62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В своих теоретических высказываниях Веневитинов — убеждённый проповедник изучения немецкой литературы, в частности Гёте, противопоставляемого им «условным оковам и невежественной самоуверенности французов», и первый в России теоретик «философского романтизма». Однако воплотить эти начала в своём поэтическом творчестве Веневитинову удалось в слабой степени: полного расцвета на русской почве они достигают значительно позднее в философской лирике 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/>
              </a:rPr>
              <a:t>Тютчева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Культ дружбы, страстной любви, поэзии и поэта, противопоставляемого «толпе бездушной и пустой», — таковы наиболее типичные мотивы стихов Веневитинова, по своим чисто стиховым качествам весьма примечательных для двадцатилетнего поэта, но в общем не выделяющих его из общего русла поэзии 20-х гг.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1138" name="Picture 2" descr="http://www.biografija.ru/pictures/m_215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066800"/>
            <a:ext cx="3268079" cy="470535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792162"/>
          </a:xfrm>
        </p:spPr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Пушкин и Веневитинов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5800" y="838200"/>
            <a:ext cx="4437888" cy="5715000"/>
          </a:xfrm>
        </p:spPr>
        <p:txBody>
          <a:bodyPr>
            <a:normAutofit fontScale="850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Пушкин не раз бывал в доме Веневитиновых в Кривоколенном переулке и дважды читал там «Бориса Годунова».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Между поэтами возникли душевные и творческие контакты, к сожалению, недолгие: в конце октября 1826 года Веневитинов уехал в Петербург и уже никогда не встречался с Пушкиным.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2162" name="Picture 2" descr="http://img.velvet.by/files/resize/userfiles/4467/516px-kiprensky_pushkin-520x6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838200"/>
            <a:ext cx="2438400" cy="28369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2164" name="Picture 4" descr="http://www.grafomanam.net/poems_images/2583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733800"/>
            <a:ext cx="2328901" cy="2895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469392" cy="1417638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28600"/>
            <a:ext cx="5334000" cy="6096000"/>
          </a:xfrm>
        </p:spPr>
        <p:txBody>
          <a:bodyPr>
            <a:normAutofit fontScale="850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ноябре 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tooltip="1826"/>
              </a:rPr>
              <a:t>1826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г. Веневитинов перебрался из Москвы в 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 tooltip="Петербург"/>
              </a:rPr>
              <a:t>Петербург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поступив на службу в 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4" tooltip="Азиатский департамент"/>
              </a:rPr>
              <a:t>Азиатский департамент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министерства иностранных дел. При въезде в Петербург поэт был арестован по подозрению в причастности к заговору 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5" tooltip="Декабристы"/>
              </a:rPr>
              <a:t>декабристов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Он провёл три дня под арестом, что обострило его болезнь легких. После этого, в марте, возвращаясь легко одетым с бала, Веневитинов сильно простудился.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5234" name="Picture 2" descr="http://img-fotki.yandex.ru/get/4705/lili-lilya2009.2e/0_5b533_84fee574_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914400"/>
            <a:ext cx="3124200" cy="464910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88392" cy="1189038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609600"/>
            <a:ext cx="4267200" cy="6019800"/>
          </a:xfrm>
        </p:spPr>
        <p:txBody>
          <a:bodyPr>
            <a:normAutofit fontScale="70000" lnSpcReduction="20000"/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tooltip="Поэт"/>
              </a:rPr>
              <a:t>Поэт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умер 15 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 tooltip="27 марта"/>
              </a:rPr>
              <a:t>марта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4" tooltip="1827 год"/>
              </a:rPr>
              <a:t>1827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г. в Петербурге, не дожив до 22 лет. Похоронен на кладбище 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5" tooltip="Симонов монастырь"/>
              </a:rPr>
              <a:t>Симонова монастыря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в Москве. Он завещал надеть ему на палец в час кончины перстень - подарок Зинаиды Волконской. Когда он впал в забытье, перстень решили надеть. Но вдруг Веневитинов очнулся, спросил: «Разве меня венчают?», после этого умер. На похоронах были А. Пушкин и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6" tooltip="Мицкевич, Адам"/>
              </a:rPr>
              <a:t>А. Мицкевич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Перезахоронен в 1930-е гг. на 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7" tooltip="Новодевичье кладбище"/>
              </a:rPr>
              <a:t>Новодевичьем кладбище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endParaRPr lang="ru-RU" dirty="0"/>
          </a:p>
        </p:txBody>
      </p:sp>
      <p:pic>
        <p:nvPicPr>
          <p:cNvPr id="94210" name="Picture 2" descr="http://t0.gstatic.com/images?q=tbn:ANd9GcRzwZGddCT0yUUo1cjHGdPatjoSBrol0a9UMZvU9b7CptYki1aKXwW9RPRH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38800" y="1295400"/>
            <a:ext cx="3248025" cy="37237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304800"/>
            <a:ext cx="164592" cy="1112838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5920" y="304800"/>
            <a:ext cx="7498080" cy="6400800"/>
          </a:xfrm>
        </p:spPr>
        <p:txBody>
          <a:bodyPr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Современники предрекали Дмитрию Веневитинову славу выше славы самого Пушкина.</a:t>
            </a:r>
          </a:p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</a:p>
          <a:p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 поэт вспыхнул лишь «кратким пламенем»: его жизнь оборвалась, когда ему не было и 22-х лет.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3186" name="Picture 2" descr="http://rubtsov.penza.com.ru/peoples/pict/venevitinov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828800"/>
            <a:ext cx="3810000" cy="2857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Музей – Усадьба Веневитиновых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4572000"/>
            <a:ext cx="8077200" cy="2286000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Усадьба Веневитиновых является единственной в Воронежской области русской дворянской усадьбой ХVIII в., сохранившейся в таком объёме.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http://vrn-uk.ru/wp-content/uploads/%D0%A3%D1%81%D0%B0%D0%B4%D1%8C%D0%B1%D0%B0-%D0%94.%D0%92%D0%B5%D0%BD%D0%B5%D0%B2%D0%B8%D1%82%D0%B8%D0%BD%D0%BE%D0%B2%D0%B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295400"/>
            <a:ext cx="5715000" cy="30670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164592" cy="1265238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52400"/>
            <a:ext cx="8229600" cy="3657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С усадьбой связано детство Дмитрия Веневитинова. Владельцем имения был его отец Владимир Веневитинов. В переписке с родными поэт не раз вспоминал о своих впечатлениях от чарующей придонской природы. «Природа тут по-прежнему прекрасна, – писал Дмитрий в одном из писем, – она одна оправдала мои ожидания...». Последний раз он побывал в усадьбе после окончания Московского университета в августе-сентябре 1824 г. 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1506" name="Picture 2" descr="http://img-fotki.yandex.ru/get/4706/55543982.79/0_9ba09_1d5f9770_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581400"/>
            <a:ext cx="4953000" cy="30480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350</TotalTime>
  <Words>467</Words>
  <Application>Microsoft Office PowerPoint</Application>
  <PresentationFormat>Экран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Веневитинов Дмитрий Владимирович (1805 – 1827)</vt:lpstr>
      <vt:lpstr>.</vt:lpstr>
      <vt:lpstr> </vt:lpstr>
      <vt:lpstr>Пушкин и Веневитинов</vt:lpstr>
      <vt:lpstr> </vt:lpstr>
      <vt:lpstr> </vt:lpstr>
      <vt:lpstr> </vt:lpstr>
      <vt:lpstr>Музей – Усадьба Веневитиновых</vt:lpstr>
      <vt:lpstr> </vt:lpstr>
      <vt:lpstr> </vt:lpstr>
      <vt:lpstr>       Отрывок из стихотворения                              «Жизнь»</vt:lpstr>
      <vt:lpstr>НА НОВЫЙ 1827 ГОД </vt:lpstr>
      <vt:lpstr>К изображению Урании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Ink</cp:lastModifiedBy>
  <cp:revision>40</cp:revision>
  <dcterms:modified xsi:type="dcterms:W3CDTF">2013-03-31T08:08:25Z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444985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