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84" r:id="rId11"/>
    <p:sldId id="279" r:id="rId12"/>
    <p:sldId id="277" r:id="rId13"/>
    <p:sldId id="264" r:id="rId14"/>
    <p:sldId id="285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C3C5A"/>
    <a:srgbClr val="000000"/>
    <a:srgbClr val="800000"/>
    <a:srgbClr val="339966"/>
    <a:srgbClr val="5B8258"/>
    <a:srgbClr val="98C6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24" autoAdjust="0"/>
  </p:normalViewPr>
  <p:slideViewPr>
    <p:cSldViewPr>
      <p:cViewPr>
        <p:scale>
          <a:sx n="50" d="100"/>
          <a:sy n="50" d="100"/>
        </p:scale>
        <p:origin x="-1956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193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9F8629-24D2-4497-8B1D-3C8AFD055B76}" type="datetimeFigureOut">
              <a:rPr lang="ru-RU"/>
              <a:pPr>
                <a:defRPr/>
              </a:pPr>
              <a:t>31.03.2013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6D870D-7664-488B-AB62-D24210A067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D75486-4019-49CF-924F-B52CCE1AA976}" type="datetimeFigureOut">
              <a:rPr lang="ru-RU"/>
              <a:pPr>
                <a:defRPr/>
              </a:pPr>
              <a:t>31.03.2013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6573C9-B764-4664-A15F-9597B75999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9603C0-E401-4B9F-90BC-74C5B57550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CC094-AE69-43D2-A6D0-F1D0547B69A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9A2CB6-1CE3-4B1B-8682-6A20DE1F379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C00A67-CE68-4BF9-B85D-7AB84379533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28AD0A-4839-4F71-9BEC-9490F26F988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0B4F0C-2FBA-4744-AF69-D33EC36C29AE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DD43-E4FC-4245-A315-B0B86A56DF4D}" type="datetime1">
              <a:rPr lang="ru-RU"/>
              <a:pPr>
                <a:defRPr/>
              </a:pPr>
              <a:t>31.03.2013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3B6A9-6159-4855-AB82-C28F979195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4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5F4C2-4B05-4794-AB03-BFB6587BDBD3}" type="datetime1">
              <a:rPr lang="ru-RU"/>
              <a:pPr>
                <a:defRPr/>
              </a:pPr>
              <a:t>31.03.2013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ADCD3-184E-4342-8577-A1E1B9D778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6AD69-F7A6-4150-B97F-11290FEABD33}" type="datetime1">
              <a:rPr lang="ru-RU"/>
              <a:pPr>
                <a:defRPr/>
              </a:pPr>
              <a:t>31.03.2013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4E2FA-977B-4882-B79F-79CFC23431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EF03-F474-4C11-87AB-C0484598CEC6}" type="datetime1">
              <a:rPr lang="ru-RU"/>
              <a:pPr>
                <a:defRPr/>
              </a:pPr>
              <a:t>31.03.2013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3AB90-0F26-418B-B25B-68BD4AEF9B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F9F4D-C38D-4445-B7FE-5C282A6551E4}" type="datetime1">
              <a:rPr lang="ru-RU"/>
              <a:pPr>
                <a:defRPr/>
              </a:pPr>
              <a:t>31.03.2013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BBE96-98BA-42AC-8413-66D6AD9874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A41AB-8350-4151-B02F-1451BD7A86D7}" type="datetime1">
              <a:rPr lang="ru-RU"/>
              <a:pPr>
                <a:defRPr/>
              </a:pPr>
              <a:t>31.03.2013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26561-B331-46A3-84A5-EA471670C1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7CE21-E3BA-4AFC-9341-6FB30EC891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29619-DE48-477C-9F85-491DD1ADE546}" type="datetime1">
              <a:rPr lang="ru-RU"/>
              <a:pPr>
                <a:defRPr/>
              </a:pPr>
              <a:t>31.03.2013</a:t>
            </a:fld>
            <a:endParaRPr lang="ru-RU" dirty="0"/>
          </a:p>
        </p:txBody>
      </p:sp>
    </p:spTree>
  </p:cSld>
  <p:clrMapOvr>
    <a:masterClrMapping/>
  </p:clrMapOvr>
  <p:transition advClick="0" advTm="4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F22AD-AA97-4321-9377-4F155542098D}" type="datetime1">
              <a:rPr lang="ru-RU"/>
              <a:pPr>
                <a:defRPr/>
              </a:pPr>
              <a:t>31.03.2013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ABCBE-4222-4946-ABCC-63EFC56442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FDCEE-7D7D-41F2-8D58-44C0FA322B50}" type="datetime1">
              <a:rPr lang="ru-RU"/>
              <a:pPr>
                <a:defRPr/>
              </a:pPr>
              <a:t>31.03.2013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F3BC2-59FC-4A8A-8F4F-052AB38480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E4BD9-2C29-448D-AFC3-9B083E9D2A92}" type="datetime1">
              <a:rPr lang="ru-RU"/>
              <a:pPr>
                <a:defRPr/>
              </a:pPr>
              <a:t>31.03.2013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EE37-6C52-410F-8892-3FF4B23CA1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21BCB-DECB-4018-B275-96AD41E57BD6}" type="datetime1">
              <a:rPr lang="ru-RU"/>
              <a:pPr>
                <a:defRPr/>
              </a:pPr>
              <a:t>31.03.2013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01E75-DD4B-46DB-84ED-5016B7387D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86C160B-0118-44A8-98AD-9B0706430766}" type="datetime1">
              <a:rPr lang="ru-RU"/>
              <a:pPr>
                <a:defRPr/>
              </a:pPr>
              <a:t>31.03.2013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8B06AA5-029D-42FA-B1BD-546BEC2BF0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14" r:id="rId3"/>
    <p:sldLayoutId id="2147483711" r:id="rId4"/>
    <p:sldLayoutId id="2147483715" r:id="rId5"/>
    <p:sldLayoutId id="2147483710" r:id="rId6"/>
    <p:sldLayoutId id="2147483709" r:id="rId7"/>
    <p:sldLayoutId id="2147483708" r:id="rId8"/>
    <p:sldLayoutId id="2147483707" r:id="rId9"/>
    <p:sldLayoutId id="2147483706" r:id="rId10"/>
    <p:sldLayoutId id="2147483705" r:id="rId11"/>
  </p:sldLayoutIdLst>
  <p:transition advClick="0" advTm="45000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literata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images.yandex.ru/yandsearch?p=36&amp;ed=1&amp;text=%D0%BE%D1%81%D1%82%D1%80%D0%BE%D0%B2%D1%81%D0%BA%D0%B8%D0%B9&amp;img_url=http://theatre.kulichki.com/PUBL-Sergeev-New_avs111-NEW_files/image49351.jpg&amp;rpt=simage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://images.yandex.ru/yandsearch?p=62&amp;text=%D0%BF%D0%B8%D1%81%D0%B0%D1%82%D0%B5%D0%BB%D1%8C%20%D0%90.%D0%9D.%20%D0%9E%D1%81%D1%82%D1%80%D0%BE%D0%B2%D1%81%D0%BA%D0%B8%D0%B9%20&amp;img_url=http://www.lib.syzran.ru/kraeved/Syzr.alfavit/Foto_alfavit/Teatr.4.jpg&amp;rpt=simage" TargetMode="External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hyperlink" Target="http://images.yandex.ru/yandsearch?p=1&amp;text=%D0%BF%D0%B8%D1%81%D0%B0%D1%82%D0%B5%D0%BB%D1%8C%20%D0%90.%D0%9D.%20%D0%9E%D1%81%D1%82%D1%80%D0%BE%D0%B2%D1%81%D0%BA%D0%B8%D0%B9%20&amp;img_url=http://www.museum.ru/imgB.asp?1092&amp;rpt=simag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1&amp;text=%D0%BF%D0%B8%D1%81%D0%B0%D1%82%D0%B5%D0%BB%D1%8C%20%D0%90.%D0%9D.%20%D0%9E%D1%81%D1%82%D1%80%D0%BE%D0%B2%D1%81%D0%BA%D0%B8%D0%B9%20&amp;img_url=http://barkhiny.ru/images/gallery/52.jpg&amp;rpt=simage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images.yandex.ru/yandsearch?p=1&amp;text=%D0%BE%D1%81%D1%82%D1%80%D0%BE%D0%B2%D1%81%D0%BA%D0%B8%D0%B9&amp;img_url=http://www.hrono.ru/img/portrety/ostrovsky_an.jpg&amp;rpt=simag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images.yandex.ru/yandsearch?p=17&amp;ed=1&amp;text=%D0%BE%D1%81%D1%82%D1%80%D0%BE%D0%B2%D1%81%D0%BA%D0%B8%D0%B9&amp;img_url=http://q11b05.narod.ru/photos/monuments/05-an_ostrovskij.jpg&amp;isize=large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0&amp;text=%D0%BE%D1%81%D1%82%D1%80%D0%BE%D0%B2%D1%81%D0%BA%D0%B8%D0%B9&amp;img_url=http://img-2008-02.photosight.ru/26/2566994.jpg&amp;rpt=simag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iterata.ru/" TargetMode="Externa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7&amp;ed=1&amp;text=%D0%BE%D1%81%D1%82%D1%80%D0%BE%D0%B2%D1%81%D0%BA%D0%B8%D0%B9&amp;img_url=http://feb-web.ru/feb/irl/pictures/i82-427.jpg&amp;rpt=simag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7&amp;text=%D0%BF%D0%B8%D1%81%D0%B0%D1%82%D0%B5%D0%BB%D1%8C%20%D0%90.%D0%9D.%20%D0%9E%D1%81%D1%82%D1%80%D0%BE%D0%B2%D1%81%D0%BA%D0%B8%D0%B9%20&amp;img_url=http://tmn.fio.ru/works/71x/308/images/fotost5.jpg&amp;rpt=simag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im2-tub.yandex.net/i?id=39799613&amp;tov=2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images.yandex.ru/yandsearch?p=0&amp;text=%D0%BF%D0%B8%D1%81%D0%B0%D1%82%D0%B5%D0%BB%D1%8C%20%D0%90.%D0%9D.%20%D0%9E%D1%81%D1%82%D1%80%D0%BE%D0%B2%D1%81%D0%BA%D0%B8%D0%B9%20&amp;img_url=http://www.exposter.ru/sell/00000090.jpg&amp;rpt=simag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images.yandex.ru/yandsearch?p=2&amp;text=%D0%BE%D1%81%D1%82%D1%80%D0%BE%D0%B2%D1%81%D0%BA%D0%B8%D0%B9&amp;img_url=http://www.maly.ru/news2/OstrovskiyAN-000.jpg&amp;rpt=simage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hyperlink" Target="http://images.yandex.ru/yandsearch?p=12&amp;text=%D0%BF%D0%B8%D1%81%D0%B0%D1%82%D0%B5%D0%BB%D1%8C%20%D0%90.%D0%9D.%20%D0%9E%D1%81%D1%82%D1%80%D0%BE%D0%B2%D1%81%D0%BA%D0%B8%D0%B9%20&amp;img_url=http://www.ozon.ru/multimedia/books_covers/1000754109.jpg&amp;rpt=simag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images.yandex.ru/yandsearch?p=18&amp;text=%D0%BF%D0%B8%D1%81%D0%B0%D1%82%D0%B5%D0%BB%D1%8C%20%D0%90.%D0%9D.%20%D0%9E%D1%81%D1%82%D1%80%D0%BE%D0%B2%D1%81%D0%BA%D0%B8%D0%B9%20&amp;img_url=http://www.centrmag.ru/catalog/oz119012.jpg&amp;rpt=simage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hyperlink" Target="http://images.yandex.ru/yandsearch?p=20&amp;ed=1&amp;text=%D0%BE%D1%81%D1%82%D1%80%D0%BE%D0%B2%D1%81%D0%BA%D0%B8%D0%B9&amp;img_url=http://www.ozon.ru/multimedia/books_covers/1000034223.jpg&amp;rpt=sim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5949950"/>
            <a:ext cx="7489825" cy="15113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20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Жизнь и творчество писателя</a:t>
            </a:r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4638" y="2924175"/>
            <a:ext cx="9418638" cy="3243263"/>
          </a:xfrm>
          <a:noFill/>
        </p:spPr>
      </p:pic>
      <p:sp>
        <p:nvSpPr>
          <p:cNvPr id="7172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FB61BC-46D6-4B1C-9052-6C7113026C4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500794" y="0"/>
            <a:ext cx="264320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  <a:hlinkClick r:id="rId4"/>
              </a:rPr>
              <a:t>Literata.Ru</a:t>
            </a:r>
            <a:endParaRPr kumimoji="0" lang="ru-RU" sz="28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19DD6D-2BDE-4CE2-AA39-0F355D536CA4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51202" name="Picture 2" descr="F:\Фото\Копия МОНОМАХ 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280988"/>
            <a:ext cx="4619625" cy="6156325"/>
          </a:xfrm>
          <a:prstGeom prst="rect">
            <a:avLst/>
          </a:prstGeom>
          <a:noFill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292725" y="692150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651500" y="908050"/>
            <a:ext cx="30241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6600"/>
                </a:solidFill>
                <a:latin typeface="Blackadder ITC" pitchFamily="82" charset="0"/>
              </a:rPr>
              <a:t>Путешествие </a:t>
            </a:r>
          </a:p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6600"/>
                </a:solidFill>
                <a:latin typeface="Blackadder ITC" pitchFamily="82" charset="0"/>
              </a:rPr>
              <a:t>     по Волге</a:t>
            </a:r>
          </a:p>
        </p:txBody>
      </p:sp>
    </p:spTree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5CD2D-4A2D-4C62-B1A6-D603F0D6C0B4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285750" y="285750"/>
            <a:ext cx="8229600" cy="3857625"/>
          </a:xfrm>
        </p:spPr>
        <p:txBody>
          <a:bodyPr>
            <a:normAutofit fontScale="92500"/>
          </a:bodyPr>
          <a:lstStyle/>
          <a:p>
            <a:pPr indent="263525" eaLnBrk="1" hangingPunct="1">
              <a:buFont typeface="Wingdings 2" pitchFamily="18" charset="2"/>
              <a:buNone/>
              <a:defRPr/>
            </a:pPr>
            <a:r>
              <a:rPr lang="ru-RU" sz="3200" dirty="0" smtClean="0">
                <a:solidFill>
                  <a:srgbClr val="3E4931"/>
                </a:solidFill>
              </a:rPr>
              <a:t> Островский немало путешествовал. Он посетил </a:t>
            </a:r>
            <a:r>
              <a:rPr lang="ru-RU" sz="3200" i="1" dirty="0" smtClean="0">
                <a:solidFill>
                  <a:srgbClr val="3E493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Тверь, Торжок, Осташков, Ржев, Зубцов, Старицу, Корчеву, Кимры, Калязин, </a:t>
            </a:r>
            <a:r>
              <a:rPr lang="ru-RU" sz="3200" dirty="0" smtClean="0">
                <a:solidFill>
                  <a:srgbClr val="3E4931"/>
                </a:solidFill>
              </a:rPr>
              <a:t>ряд сел и деревень, а также побывал у истока Волги. Результатом поездки стали очерки «Путешествие по Волге от истоков до Нижнего Новгорода», опубликованные в «Морском сборнике» (1859).</a:t>
            </a:r>
          </a:p>
          <a:p>
            <a:pPr indent="263525" eaLnBrk="1" hangingPunct="1">
              <a:defRPr/>
            </a:pPr>
            <a:endParaRPr lang="ru-RU" sz="2400" dirty="0" smtClean="0"/>
          </a:p>
        </p:txBody>
      </p:sp>
      <p:pic>
        <p:nvPicPr>
          <p:cNvPr id="8" name="Picture 4" descr="F:\Фото\Копия МОНОМАХ 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2813" y="3638550"/>
            <a:ext cx="2157412" cy="3000375"/>
          </a:xfrm>
          <a:prstGeom prst="rect">
            <a:avLst/>
          </a:prstGeom>
          <a:noFill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356100" y="544512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г. Калязин</a:t>
            </a:r>
          </a:p>
        </p:txBody>
      </p:sp>
    </p:spTree>
  </p:cSld>
  <p:clrMapOvr>
    <a:masterClrMapping/>
  </p:clrMapOvr>
  <p:transition advClick="0" advTm="3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1071563"/>
            <a:ext cx="5643562" cy="5357812"/>
          </a:xfrm>
        </p:spPr>
        <p:txBody>
          <a:bodyPr>
            <a:normAutofit lnSpcReduction="10000"/>
          </a:bodyPr>
          <a:lstStyle/>
          <a:p>
            <a:pPr marL="0" indent="269875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700" smtClean="0">
                <a:solidFill>
                  <a:srgbClr val="293021"/>
                </a:solidFill>
                <a:latin typeface="Arial" charset="0"/>
              </a:rPr>
              <a:t>	</a:t>
            </a:r>
            <a:r>
              <a:rPr lang="ru-RU" sz="2700" smtClean="0">
                <a:solidFill>
                  <a:srgbClr val="293021"/>
                </a:solidFill>
              </a:rPr>
              <a:t>Именно с Островского начинается русский театр в его современном понимании: писатель создал театральную школу и целостную концепцию игры в театре.</a:t>
            </a:r>
          </a:p>
          <a:p>
            <a:pPr marL="0" indent="269875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700" smtClean="0">
                <a:solidFill>
                  <a:srgbClr val="293021"/>
                </a:solidFill>
                <a:latin typeface="Arial" charset="0"/>
              </a:rPr>
              <a:t>	</a:t>
            </a:r>
            <a:r>
              <a:rPr lang="ru-RU" sz="2700" smtClean="0">
                <a:solidFill>
                  <a:srgbClr val="293021"/>
                </a:solidFill>
              </a:rPr>
              <a:t>Сущность театра Островского заключается в отсутствии экстремальных ситуаций и противодействия актёрскому нутру. </a:t>
            </a:r>
            <a:r>
              <a:rPr lang="ru-RU" sz="2700" smtClean="0">
                <a:solidFill>
                  <a:srgbClr val="293021"/>
                </a:solidFill>
                <a:latin typeface="Arial" charset="0"/>
              </a:rPr>
              <a:t>	</a:t>
            </a:r>
            <a:r>
              <a:rPr lang="ru-RU" sz="2700" smtClean="0">
                <a:solidFill>
                  <a:srgbClr val="293021"/>
                </a:solidFill>
              </a:rPr>
              <a:t>В пьесах Александра Николаевича изображаются обычные ситуации с обычными людьми, драмы которых уходят в быт и человеческую психологию.</a:t>
            </a:r>
          </a:p>
        </p:txBody>
      </p:sp>
      <p:sp>
        <p:nvSpPr>
          <p:cNvPr id="16387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5EFC11-4DAA-47AF-9271-7DA03D79A78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 smtClean="0"/>
          </a:p>
        </p:txBody>
      </p:sp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8" y="146050"/>
            <a:ext cx="5402262" cy="787400"/>
          </a:xfrm>
        </p:spPr>
      </p:pic>
      <p:pic>
        <p:nvPicPr>
          <p:cNvPr id="40962" name="Picture 2" descr="i?id=31246628&amp;tov=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6550" y="2133600"/>
            <a:ext cx="2195513" cy="1725613"/>
          </a:xfrm>
          <a:prstGeom prst="rect">
            <a:avLst/>
          </a:prstGeom>
          <a:noFill/>
        </p:spPr>
      </p:pic>
      <p:pic>
        <p:nvPicPr>
          <p:cNvPr id="40963" name="Picture 3" descr="http://im0-tub.yandex.net/i?id=30122653&amp;tov=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3763" y="133350"/>
            <a:ext cx="2500312" cy="1701800"/>
          </a:xfrm>
          <a:prstGeom prst="rect">
            <a:avLst/>
          </a:prstGeom>
          <a:noFill/>
        </p:spPr>
      </p:pic>
      <p:grpSp>
        <p:nvGrpSpPr>
          <p:cNvPr id="9" name="Прямоугольник 8"/>
          <p:cNvGrpSpPr>
            <a:grpSpLocks/>
          </p:cNvGrpSpPr>
          <p:nvPr/>
        </p:nvGrpSpPr>
        <p:grpSpPr bwMode="auto">
          <a:xfrm>
            <a:off x="5095875" y="1639888"/>
            <a:ext cx="2584450" cy="658812"/>
            <a:chOff x="3210" y="1033"/>
            <a:chExt cx="1628" cy="415"/>
          </a:xfrm>
        </p:grpSpPr>
        <p:pic>
          <p:nvPicPr>
            <p:cNvPr id="20487" name="Прямоугольник 8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10" y="1033"/>
              <a:ext cx="1628" cy="415"/>
            </a:xfrm>
            <a:prstGeom prst="rect">
              <a:avLst/>
            </a:prstGeom>
            <a:noFill/>
          </p:spPr>
        </p:pic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3285" y="1125"/>
              <a:ext cx="14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i="1">
                  <a:solidFill>
                    <a:srgbClr val="293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nstantia" pitchFamily="18" charset="0"/>
                </a:rPr>
                <a:t>МХАТ г.Москва</a:t>
              </a:r>
            </a:p>
          </p:txBody>
        </p:sp>
      </p:grpSp>
      <p:grpSp>
        <p:nvGrpSpPr>
          <p:cNvPr id="11" name="Прямоугольник 10"/>
          <p:cNvGrpSpPr>
            <a:grpSpLocks/>
          </p:cNvGrpSpPr>
          <p:nvPr/>
        </p:nvGrpSpPr>
        <p:grpSpPr bwMode="auto">
          <a:xfrm>
            <a:off x="5508625" y="3429000"/>
            <a:ext cx="2097088" cy="903288"/>
            <a:chOff x="3406" y="2292"/>
            <a:chExt cx="1321" cy="569"/>
          </a:xfrm>
        </p:grpSpPr>
        <p:pic>
          <p:nvPicPr>
            <p:cNvPr id="20490" name="Прямоугольник 10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06" y="2292"/>
              <a:ext cx="1321" cy="569"/>
            </a:xfrm>
            <a:prstGeom prst="rect">
              <a:avLst/>
            </a:prstGeom>
            <a:noFill/>
          </p:spPr>
        </p:pic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3510" y="2385"/>
              <a:ext cx="10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i="1">
                  <a:solidFill>
                    <a:srgbClr val="DD7E0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nstantia" pitchFamily="18" charset="0"/>
                </a:rPr>
                <a:t>«БЕЗ ВИНЫ ВИНОВАТЫЕ» </a:t>
              </a:r>
            </a:p>
          </p:txBody>
        </p:sp>
      </p:grpSp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9" cstate="print">
            <a:lum bright="-10000"/>
          </a:blip>
          <a:srcRect/>
          <a:stretch>
            <a:fillRect/>
          </a:stretch>
        </p:blipFill>
        <p:spPr bwMode="auto">
          <a:xfrm>
            <a:off x="7235825" y="4005263"/>
            <a:ext cx="1611313" cy="2122487"/>
          </a:xfrm>
          <a:prstGeom prst="rect">
            <a:avLst/>
          </a:prstGeom>
          <a:noFill/>
          <a:ln w="38100" cap="sq">
            <a:solidFill>
              <a:srgbClr val="8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grpSp>
        <p:nvGrpSpPr>
          <p:cNvPr id="12" name="Прямоугольник 11"/>
          <p:cNvGrpSpPr>
            <a:grpSpLocks/>
          </p:cNvGrpSpPr>
          <p:nvPr/>
        </p:nvGrpSpPr>
        <p:grpSpPr bwMode="auto">
          <a:xfrm>
            <a:off x="5883275" y="5572125"/>
            <a:ext cx="2584450" cy="962025"/>
            <a:chOff x="3706" y="3510"/>
            <a:chExt cx="1628" cy="606"/>
          </a:xfrm>
        </p:grpSpPr>
        <p:pic>
          <p:nvPicPr>
            <p:cNvPr id="20494" name="Прямоугольник 11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6" y="3510"/>
              <a:ext cx="1628" cy="606"/>
            </a:xfrm>
            <a:prstGeom prst="rect">
              <a:avLst/>
            </a:prstGeom>
            <a:noFill/>
          </p:spPr>
        </p:pic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3780" y="3600"/>
              <a:ext cx="148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i="1">
                  <a:solidFill>
                    <a:srgbClr val="293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К</a:t>
              </a:r>
              <a:r>
                <a:rPr lang="ru-RU" b="1" i="1">
                  <a:solidFill>
                    <a:srgbClr val="293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атерина</a:t>
              </a:r>
              <a:r>
                <a:rPr lang="ru-RU" sz="2000" b="1" i="1">
                  <a:solidFill>
                    <a:srgbClr val="293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ru-RU" sz="2000" b="1" i="1">
                  <a:solidFill>
                    <a:srgbClr val="293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nstantia" pitchFamily="18" charset="0"/>
                </a:rPr>
                <a:t>из драмы «Гроза»</a:t>
              </a:r>
            </a:p>
          </p:txBody>
        </p:sp>
      </p:grpSp>
    </p:spTree>
  </p:cSld>
  <p:clrMapOvr>
    <a:masterClrMapping/>
  </p:clrMapOvr>
  <p:transition advClick="0" advTm="4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4686300" cy="1657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(Любимое место Островского)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Заголовок 8"/>
          <p:cNvPicPr>
            <a:picLocks noGrp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2738" y="1066800"/>
            <a:ext cx="5870575" cy="2371725"/>
          </a:xfrm>
        </p:spPr>
      </p:pic>
      <p:sp>
        <p:nvSpPr>
          <p:cNvPr id="17412" name="Номер слайда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709A91-F0F7-42E2-B4A1-D975F3AEB8F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 smtClean="0"/>
          </a:p>
        </p:txBody>
      </p:sp>
      <p:pic>
        <p:nvPicPr>
          <p:cNvPr id="4098" name="Picture 2" descr="http://ostrovsky2001.narod.ru/images/priro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3584575"/>
            <a:ext cx="3341687" cy="5522913"/>
          </a:xfrm>
          <a:prstGeom prst="rect">
            <a:avLst/>
          </a:prstGeom>
          <a:noFill/>
        </p:spPr>
      </p:pic>
      <p:pic>
        <p:nvPicPr>
          <p:cNvPr id="4099" name="Picture 3" descr="http://im0-tub.yandex.net/i?id=8618252&amp;tov=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388" y="585788"/>
            <a:ext cx="2803525" cy="39433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94778-B8B1-4239-808E-1D90659EAF34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00563" y="5876925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</a:rPr>
              <a:t>Дом Островского</a:t>
            </a: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57D8F-DD26-4000-91B7-00C0217BEA5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dirty="0" smtClean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3071813"/>
            <a:ext cx="5972175" cy="3429000"/>
          </a:xfrm>
        </p:spPr>
        <p:txBody>
          <a:bodyPr>
            <a:normAutofit fontScale="92500" lnSpcReduction="20000"/>
          </a:bodyPr>
          <a:lstStyle/>
          <a:p>
            <a:pPr indent="263525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smtClean="0">
                <a:solidFill>
                  <a:srgbClr val="293021"/>
                </a:solidFill>
              </a:rPr>
              <a:t>Главное здание усадьбы - старинный барский дом: "Господский дом... деревянный, окрашен серой краской, с четырьмя колоннами, двумя крыльцами,... задний фасад обращен в сад, с террасой,</a:t>
            </a:r>
            <a:endParaRPr lang="ru-RU" sz="3000" smtClean="0">
              <a:solidFill>
                <a:srgbClr val="293021"/>
              </a:solidFill>
              <a:latin typeface="Arial" charset="0"/>
            </a:endParaRPr>
          </a:p>
          <a:p>
            <a:pPr indent="263525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smtClean="0">
                <a:solidFill>
                  <a:srgbClr val="293021"/>
                </a:solidFill>
              </a:rPr>
              <a:t> перед которой разбит цветник".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2928938" y="428625"/>
            <a:ext cx="5778500" cy="2786063"/>
          </a:xfrm>
        </p:spPr>
        <p:txBody>
          <a:bodyPr>
            <a:normAutofit fontScale="92500" lnSpcReduction="20000"/>
          </a:bodyPr>
          <a:lstStyle/>
          <a:p>
            <a:pPr indent="263525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>
                <a:solidFill>
                  <a:srgbClr val="5B82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Щелыково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- старинная русская усадьба. Сельцо Щелыково расположено на горе. С трех сторон оно окружено лесом и только с одной северной стороны - пахотной землей. </a:t>
            </a:r>
            <a:endParaRPr lang="ru-RU" sz="3200" dirty="0"/>
          </a:p>
        </p:txBody>
      </p:sp>
      <p:pic>
        <p:nvPicPr>
          <p:cNvPr id="1026" name="Picture 2" descr="http://ostrovsky2001.narod.ru/images/d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0"/>
            <a:ext cx="2754313" cy="3068638"/>
          </a:xfrm>
          <a:prstGeom prst="rect">
            <a:avLst/>
          </a:prstGeom>
          <a:noFill/>
        </p:spPr>
      </p:pic>
      <p:pic>
        <p:nvPicPr>
          <p:cNvPr id="6" name="Picture 3" descr="f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3644900"/>
            <a:ext cx="3492500" cy="265271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2643188"/>
            <a:ext cx="4972050" cy="3786187"/>
          </a:xfrm>
        </p:spPr>
        <p:txBody>
          <a:bodyPr>
            <a:normAutofit fontScale="92500" lnSpcReduction="20000"/>
          </a:bodyPr>
          <a:lstStyle/>
          <a:p>
            <a:pPr marL="177800" indent="263525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В доме некрашеные полы чисто вымыты, издают аромат свежего дерева, на полу дорожки крестьянского тканья. В передней у правой стены – удобный сундук, служивший одновременно лавкой, печь с медными дверками.</a:t>
            </a:r>
          </a:p>
          <a:p>
            <a:pPr marL="177800" indent="263525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459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530354-67C6-4017-BA82-D43CD6A9D5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9700" y="336529"/>
            <a:ext cx="8229600" cy="228601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chemeClr val="accent1">
                    <a:lumMod val="50000"/>
                  </a:schemeClr>
                </a:solidFill>
              </a:rPr>
              <a:t>Дом очаровал Островского с первого же взгляда. 2 мая 1848 года он пишет в своем дневнике, что дом </a:t>
            </a:r>
            <a:r>
              <a:rPr lang="ru-RU" sz="3200" i="1" smtClean="0">
                <a:solidFill>
                  <a:srgbClr val="5B82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"удивительно хорош как снаружи оригинальностью архитектуры, так и внутри удобством помещения...". </a:t>
            </a:r>
            <a:endParaRPr lang="ru-RU" sz="3200" i="1">
              <a:solidFill>
                <a:srgbClr val="5B82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ostrovsky2001.narod.ru/images/f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0" y="2205038"/>
            <a:ext cx="3683000" cy="3101975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149725"/>
            <a:ext cx="2060575" cy="25114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28625" y="357188"/>
            <a:ext cx="8358188" cy="4143375"/>
          </a:xfrm>
        </p:spPr>
        <p:txBody>
          <a:bodyPr>
            <a:normAutofit fontScale="92500" lnSpcReduction="20000"/>
          </a:bodyPr>
          <a:lstStyle/>
          <a:p>
            <a:pPr marL="88900" indent="263525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Прямо из передней –дверь в столовую, самую большую и светлую комнату в доме. Середину столовой занимал большой овальный стол "сороконожка", покрытый белой скатертью, а на нем старинный, еще от Николая Федоровича, самовар, мебель в холщовых чехлах, над столом керосиновая лампа - "молния" с белым абажуром, справа в простенке между окнами ломберный стол с медными подсвечниками, </a:t>
            </a:r>
            <a:endParaRPr lang="ru-RU" sz="3200" dirty="0" smtClean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85750" y="4071938"/>
            <a:ext cx="5072063" cy="2500312"/>
          </a:xfrm>
        </p:spPr>
        <p:txBody>
          <a:bodyPr>
            <a:normAutofit fontScale="70000" lnSpcReduction="20000"/>
          </a:bodyPr>
          <a:lstStyle/>
          <a:p>
            <a:pPr marL="88900" indent="-6350" eaLnBrk="1" hangingPunct="1">
              <a:buFont typeface="Wingdings 2" pitchFamily="18" charset="2"/>
              <a:buNone/>
              <a:defRPr/>
            </a:pPr>
            <a:r>
              <a:rPr lang="ru-RU" sz="4100" dirty="0" smtClean="0">
                <a:solidFill>
                  <a:schemeClr val="accent1">
                    <a:lumMod val="50000"/>
                  </a:schemeClr>
                </a:solidFill>
              </a:rPr>
              <a:t>а над ним фоторепродукция с картины В. Перова "Птицеловы".</a:t>
            </a:r>
            <a:r>
              <a:rPr lang="ru-RU" sz="4100" dirty="0" smtClean="0"/>
              <a:t> </a:t>
            </a:r>
          </a:p>
          <a:p>
            <a:pPr marL="88900" indent="258763" eaLnBrk="1" hangingPunct="1">
              <a:buFont typeface="Wingdings 2" pitchFamily="18" charset="2"/>
              <a:buNone/>
              <a:defRPr/>
            </a:pPr>
            <a:r>
              <a:rPr lang="ru-RU" sz="4100" dirty="0" smtClean="0">
                <a:solidFill>
                  <a:schemeClr val="accent1">
                    <a:lumMod val="50000"/>
                  </a:schemeClr>
                </a:solidFill>
              </a:rPr>
              <a:t>Здесь собиралась к обеду большая семья Островских, гости, друзья писателя. 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20483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9DCB7-E887-48D4-BEB4-90E13313F1A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dirty="0" smtClean="0"/>
          </a:p>
        </p:txBody>
      </p:sp>
      <p:pic>
        <p:nvPicPr>
          <p:cNvPr id="4" name="Picture 2" descr="F:\Перов Птицеловы\i[20]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580063" y="4076700"/>
            <a:ext cx="3065462" cy="2003425"/>
          </a:xfrm>
          <a:prstGeom prst="rect">
            <a:avLst/>
          </a:prstGeom>
          <a:ln w="2286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advClick="0" advTm="4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404FDF-9636-4479-A592-468BC74AF5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dirty="0" smtClean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28625" y="428625"/>
            <a:ext cx="8143875" cy="2357438"/>
          </a:xfrm>
        </p:spPr>
        <p:txBody>
          <a:bodyPr>
            <a:normAutofit fontScale="92500" lnSpcReduction="20000"/>
          </a:bodyPr>
          <a:lstStyle/>
          <a:p>
            <a:pPr marL="4763" indent="263525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Гостиная дома небольшая, но очень уютная. На темном фоне "бархатных" аквамариновых обоев с черными цветами эффектно выделяются белые изразцовые печи вогнутой формы, между ними на стене старинное зеркало в тяжелой резной раме.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0063" y="2643188"/>
            <a:ext cx="4000500" cy="3786187"/>
          </a:xfrm>
        </p:spPr>
        <p:txBody>
          <a:bodyPr>
            <a:normAutofit fontScale="92500" lnSpcReduction="20000"/>
          </a:bodyPr>
          <a:lstStyle/>
          <a:p>
            <a:pPr marL="4763" indent="263525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Мягкая мебель, кресло Марии Васильевны и ее корзина для рукоделия, фортепиано, овальный стол, на стенах – семейные портреты и картины в золоченых рамах.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http://ostrovsky2001.narod.ru/images/f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4076700"/>
            <a:ext cx="4632325" cy="2530475"/>
          </a:xfrm>
          <a:prstGeom prst="rect">
            <a:avLst/>
          </a:prstGeom>
          <a:noFill/>
        </p:spPr>
      </p:pic>
      <p:pic>
        <p:nvPicPr>
          <p:cNvPr id="5123" name="Picture 3" descr="Stolo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205038"/>
            <a:ext cx="3783012" cy="24511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E16B65-2F00-4DBE-8886-70522DA2EE0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dirty="0" smtClean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286000" y="357188"/>
            <a:ext cx="6429375" cy="4071937"/>
          </a:xfrm>
        </p:spPr>
        <p:txBody>
          <a:bodyPr>
            <a:normAutofit lnSpcReduction="10000"/>
          </a:bodyPr>
          <a:lstStyle/>
          <a:p>
            <a:pPr marL="90488" indent="260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Среди мебели обращает на себя внимание необычное кресло, спинка и подлокотники которого сделаны из полосок рессорного железа. Кресло грубовато на вид, но сидеть в нем удивительно удобно. Изготовил его специально для А. Н. Островского местный кузнец, чтобы не уставала спина от долгого сидения с удочками над омутом у мельницы.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69" name="Picture 1" descr="kres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92150"/>
            <a:ext cx="2786062" cy="5907088"/>
          </a:xfrm>
          <a:prstGeom prst="rect">
            <a:avLst/>
          </a:prstGeom>
          <a:noFill/>
        </p:spPr>
      </p:pic>
      <p:sp>
        <p:nvSpPr>
          <p:cNvPr id="9" name="Заголовок 5"/>
          <p:cNvSpPr>
            <a:spLocks noGrp="1"/>
          </p:cNvSpPr>
          <p:nvPr>
            <p:ph sz="half" idx="2"/>
          </p:nvPr>
        </p:nvSpPr>
        <p:spPr>
          <a:xfrm>
            <a:off x="500063" y="4143375"/>
            <a:ext cx="5786437" cy="2428875"/>
          </a:xfrm>
        </p:spPr>
        <p:txBody>
          <a:bodyPr>
            <a:normAutofit lnSpcReduction="10000"/>
          </a:bodyPr>
          <a:lstStyle/>
          <a:p>
            <a:pPr marL="0" indent="260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Одним из видов отдыха являлась также работа в столярной мастерской.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Делал он небольшие вещицы и для себя, и в подарок братьям, друзьям - рамки, полочки, шкатулки.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534" name="Picture 6" descr="07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3895725"/>
            <a:ext cx="2590800" cy="2730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лександр Николаевич Остров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712788"/>
            <a:ext cx="2316163" cy="604202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1071563"/>
            <a:ext cx="5929312" cy="5143500"/>
          </a:xfrm>
        </p:spPr>
        <p:txBody>
          <a:bodyPr>
            <a:no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Александр Николаевич Островский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smtClean="0">
                <a:solidFill>
                  <a:srgbClr val="2D2901"/>
                </a:solidFill>
              </a:rPr>
              <a:t>(1823—1886) — выдающийся русский драматург, </a:t>
            </a:r>
            <a:endParaRPr lang="ru-RU" sz="3600" smtClean="0">
              <a:solidFill>
                <a:srgbClr val="2D2901"/>
              </a:solidFill>
              <a:latin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smtClean="0">
                <a:solidFill>
                  <a:srgbClr val="2D2901"/>
                </a:solidFill>
              </a:rPr>
              <a:t>член-корреспондент Петербургской</a:t>
            </a:r>
            <a:endParaRPr lang="ru-RU" sz="3600" smtClean="0">
              <a:solidFill>
                <a:srgbClr val="2D2901"/>
              </a:solidFill>
              <a:latin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smtClean="0">
                <a:solidFill>
                  <a:srgbClr val="2D2901"/>
                </a:solidFill>
              </a:rPr>
              <a:t> Академии наук.</a:t>
            </a:r>
          </a:p>
          <a:p>
            <a:pPr eaLnBrk="1" hangingPunct="1"/>
            <a:endParaRPr lang="ru-RU" sz="360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88144F-EF45-4F9C-8B84-8CC0A0F418A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 smtClean="0"/>
          </a:p>
        </p:txBody>
      </p:sp>
    </p:spTree>
  </p:cSld>
  <p:clrMapOvr>
    <a:masterClrMapping/>
  </p:clrMapOvr>
  <p:transition advClick="0" advTm="1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7C057-0DC6-4290-99CE-2C34039C327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dirty="0" smtClean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428625"/>
            <a:ext cx="8401050" cy="3286125"/>
          </a:xfrm>
        </p:spPr>
        <p:txBody>
          <a:bodyPr>
            <a:normAutofit fontScale="92500" lnSpcReduction="10000"/>
          </a:bodyPr>
          <a:lstStyle/>
          <a:p>
            <a:pPr marL="90488" indent="260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Но какими бы делами ни занимался драматург на отдыхе в Щелыкове, главным его занятием оставался литературный труд.</a:t>
            </a:r>
          </a:p>
          <a:p>
            <a:pPr marL="90488" indent="260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Кабинет А.Н. Островского занимает угловую комнату. Обстановка здесь стояла простая: письменный стол, сделанный самим драматургом, на стенах - фотографии жены, сестры, любимых актёров в выпиленных им же из дерева рамках.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625" y="3357563"/>
            <a:ext cx="4643438" cy="3071812"/>
          </a:xfrm>
        </p:spPr>
        <p:txBody>
          <a:bodyPr>
            <a:normAutofit fontScale="92500" lnSpcReduction="20000"/>
          </a:bodyPr>
          <a:lstStyle/>
          <a:p>
            <a:pPr marL="90488" indent="260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У стены ломберный стол: в ненастную погоду играли в карты, а кроме того, сам Александр Николаевич любил раскладывать пасьянсы. А. Н. Островский писал друзьям, что в Щелыкове ему легче дышится.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5" name="Picture 1" descr="kabine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357563"/>
            <a:ext cx="3651250" cy="2582862"/>
          </a:xfrm>
          <a:prstGeom prst="rect">
            <a:avLst/>
          </a:prstGeom>
          <a:noFill/>
          <a:ln w="88900" cap="sq" cmpd="thickThin">
            <a:solidFill>
              <a:srgbClr val="3E4931"/>
            </a:solidFill>
            <a:miter lim="800000"/>
            <a:headEnd/>
            <a:tailEnd/>
          </a:ln>
          <a:effectLst>
            <a:outerShdw sy="23000" kx="-1199993" algn="b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  <p:transition advClick="0" advTm="5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5757863" cy="15859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(последние часы жизни Островского)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Заголовок 4"/>
          <p:cNvPicPr>
            <a:picLocks noGrp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1090613"/>
            <a:ext cx="9217025" cy="2347912"/>
          </a:xfrm>
        </p:spPr>
      </p:pic>
      <p:sp>
        <p:nvSpPr>
          <p:cNvPr id="24580" name="Номер слайда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3F0E6E-81BA-4509-9D3C-DF0AF4D23D1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dirty="0" smtClean="0"/>
          </a:p>
        </p:txBody>
      </p:sp>
      <p:pic>
        <p:nvPicPr>
          <p:cNvPr id="7" name="Picture 1" descr="http://im0-tub.yandex.net/i?id=56075044&amp;tov=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3213100"/>
            <a:ext cx="3492500" cy="33686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51D2B-7B4A-4073-8529-4ACBBF3658D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dirty="0" smtClean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500063" y="2786063"/>
            <a:ext cx="8258175" cy="3500437"/>
          </a:xfrm>
        </p:spPr>
        <p:txBody>
          <a:bodyPr>
            <a:noAutofit/>
          </a:bodyPr>
          <a:lstStyle/>
          <a:p>
            <a:pPr marL="87313" indent="269875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(он получал пожизненную пенсию 3 тыс. рублей), а также в 1884 занял должность заведующего репертуарной частью московских театров . Но здоровье его было подорвано, силы истощены. Он скончался у себя в имении Щелыково от наследственной болезни — стенокардии.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2357438" y="428625"/>
            <a:ext cx="4214812" cy="2286000"/>
          </a:xfrm>
        </p:spPr>
        <p:txBody>
          <a:bodyPr>
            <a:noAutofit/>
          </a:bodyPr>
          <a:lstStyle/>
          <a:p>
            <a:pPr marL="0" indent="260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В конце жизни Островский, наконец-то, достиг материального достатка </a:t>
            </a:r>
            <a:endParaRPr lang="ru-RU" sz="3200" dirty="0"/>
          </a:p>
        </p:txBody>
      </p:sp>
      <p:pic>
        <p:nvPicPr>
          <p:cNvPr id="5" name="Picture 4" descr="http://im3-tub.yandex.net/i?id=893628&amp;tov=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255588"/>
            <a:ext cx="2574926" cy="2474912"/>
          </a:xfrm>
          <a:prstGeom prst="rect">
            <a:avLst/>
          </a:prstGeom>
          <a:noFill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76250"/>
            <a:ext cx="3148013" cy="23796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500063"/>
            <a:ext cx="6143625" cy="5929312"/>
          </a:xfrm>
        </p:spPr>
        <p:txBody>
          <a:bodyPr>
            <a:normAutofit fontScale="92500"/>
          </a:bodyPr>
          <a:lstStyle/>
          <a:p>
            <a:pPr marL="87313" indent="269875" eaLnBrk="1" fontAlgn="auto" hangingPunct="1">
              <a:spcAft>
                <a:spcPts val="0"/>
              </a:spcAft>
              <a:buFont typeface="Wingdings 2"/>
              <a:buNone/>
              <a:tabLst>
                <a:tab pos="0" algn="l"/>
              </a:tabLst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Известно, что драматург в это время работал над переводом трагедии Шекспира " Антоний и Клеопатра", а в последний свой час, просматривал только что доставленный свежий номер журнала " Русская мысль."</a:t>
            </a:r>
            <a:r>
              <a:rPr lang="ru-RU" sz="3200" dirty="0" smtClean="0"/>
              <a:t> </a:t>
            </a:r>
            <a:r>
              <a:rPr lang="ru-RU" sz="3200" i="1" dirty="0" smtClean="0">
                <a:solidFill>
                  <a:srgbClr val="3C3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июня 1886 г.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Островский скончался в своем костромском имении Щелыкове, не успев осуществить своих преобразовательных предположений.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200" dirty="0"/>
          </a:p>
        </p:txBody>
      </p:sp>
      <p:sp>
        <p:nvSpPr>
          <p:cNvPr id="26627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61B3CC-E896-41D6-BB77-02FDD9A1FDB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dirty="0" smtClean="0"/>
          </a:p>
        </p:txBody>
      </p:sp>
      <p:pic>
        <p:nvPicPr>
          <p:cNvPr id="5" name="Picture 9" descr="i?id=29108350&amp;tov=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81013"/>
            <a:ext cx="2187575" cy="2646362"/>
          </a:xfrm>
          <a:prstGeom prst="rect">
            <a:avLst/>
          </a:prstGeom>
          <a:noFill/>
        </p:spPr>
      </p:pic>
      <p:pic>
        <p:nvPicPr>
          <p:cNvPr id="26630" name="Picture 6" descr="shell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3213100"/>
            <a:ext cx="2260600" cy="32575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i?id=23202696&amp;tov=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3251200" cy="4024313"/>
          </a:xfrm>
          <a:prstGeom prst="rect">
            <a:avLst/>
          </a:prstGeom>
          <a:noFill/>
        </p:spPr>
      </p:pic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2357438" y="500063"/>
            <a:ext cx="6329362" cy="5715000"/>
          </a:xfrm>
        </p:spPr>
        <p:txBody>
          <a:bodyPr>
            <a:normAutofit fontScale="92500" lnSpcReduction="10000"/>
          </a:bodyPr>
          <a:lstStyle/>
          <a:p>
            <a:pPr marL="0" indent="26035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rgbClr val="3C3C5A"/>
                </a:solidFill>
              </a:rPr>
              <a:t>А. Н. Островский остался в истории русской литературы не просто «Колумбом Замоскворечья», как назвала его литературная критика, но создателем русского демократического театра, применившим достижения русской психологической прозы XIX в. к театральной практике. Этот выдающийся драматург являет собой редчайший пример сценического долголетия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7651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4E79E5-BEE1-4479-876C-999A3699768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dirty="0" smtClean="0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95288" y="4581525"/>
            <a:ext cx="19446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Скульптура А.Островского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 у МХАТа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00034" y="5857892"/>
            <a:ext cx="264320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  <a:hlinkClick r:id="rId5"/>
              </a:rPr>
              <a:t>Literata.Ru</a:t>
            </a:r>
            <a:endParaRPr kumimoji="0" lang="ru-RU" sz="28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4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(родители, детство и юность)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Заголовок 4"/>
          <p:cNvPicPr>
            <a:picLocks noGrp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1090613"/>
            <a:ext cx="8321675" cy="2347912"/>
          </a:xfrm>
        </p:spPr>
      </p:pic>
      <p:sp>
        <p:nvSpPr>
          <p:cNvPr id="9220" name="Номер слайда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CEA2B6-BD09-4788-B5C2-8C806FF3022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 smtClean="0"/>
          </a:p>
        </p:txBody>
      </p:sp>
      <p:pic>
        <p:nvPicPr>
          <p:cNvPr id="5122" name="Picture 2" descr="i?id=34567919&amp;tov=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700" y="414338"/>
            <a:ext cx="2225675" cy="27130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786063" y="1500188"/>
            <a:ext cx="6072187" cy="5000625"/>
          </a:xfrm>
        </p:spPr>
        <p:txBody>
          <a:bodyPr>
            <a:normAutofit/>
          </a:bodyPr>
          <a:lstStyle/>
          <a:p>
            <a:pPr indent="263525"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293021"/>
                </a:solidFill>
              </a:rPr>
              <a:t>А.Н. Островский  родился  12 апреля (31 марта) 1823 г. в  Замоскворечье – купеческом и мещанско-чиновничьем  районе Москвы.  </a:t>
            </a:r>
            <a:endParaRPr lang="ru-RU" sz="2800" smtClean="0">
              <a:solidFill>
                <a:srgbClr val="293021"/>
              </a:solidFill>
              <a:latin typeface="Arial" charset="0"/>
            </a:endParaRPr>
          </a:p>
          <a:p>
            <a:pPr indent="263525"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293021"/>
                </a:solidFill>
              </a:rPr>
              <a:t>Отец - Николай Федорович , чиновник, сын священника.</a:t>
            </a:r>
            <a:endParaRPr lang="ru-RU" sz="2800" smtClean="0">
              <a:solidFill>
                <a:srgbClr val="293021"/>
              </a:solidFill>
              <a:latin typeface="Arial" charset="0"/>
            </a:endParaRPr>
          </a:p>
          <a:p>
            <a:pPr indent="263525"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293021"/>
                </a:solidFill>
              </a:rPr>
              <a:t> Мать - Любовь Ивановна из семьи духовного сословия, умерла в 1831.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354013"/>
            <a:ext cx="7156450" cy="1017587"/>
          </a:xfrm>
        </p:spPr>
      </p:pic>
      <p:sp>
        <p:nvSpPr>
          <p:cNvPr id="10244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1587EF-DFB6-41C2-8445-13FDCE723BA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 smtClean="0"/>
          </a:p>
        </p:txBody>
      </p:sp>
      <p:pic>
        <p:nvPicPr>
          <p:cNvPr id="2051" name="Picture 3" descr="http://im2-tub.yandex.net/i?id=39799613&amp;tov=2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>
            <a:lum bright="-4000"/>
          </a:blip>
          <a:srcRect/>
          <a:stretch>
            <a:fillRect/>
          </a:stretch>
        </p:blipFill>
        <p:spPr bwMode="auto">
          <a:xfrm>
            <a:off x="857250" y="2143125"/>
            <a:ext cx="1857375" cy="2571750"/>
          </a:xfrm>
          <a:prstGeom prst="rect">
            <a:avLst/>
          </a:prstGeom>
          <a:noFill/>
          <a:ln w="88900" cap="sq" cmpd="thickThin">
            <a:solidFill>
              <a:srgbClr val="800000"/>
            </a:solidFill>
            <a:miter lim="800000"/>
            <a:headEnd/>
            <a:tailEnd/>
          </a:ln>
          <a:effectLst>
            <a:outerShdw sy="23000" kx="1199993" algn="br" rotWithShape="0">
              <a:srgbClr val="000000">
                <a:alpha val="2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57188" y="5072063"/>
            <a:ext cx="24209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Отец Островского</a:t>
            </a:r>
          </a:p>
        </p:txBody>
      </p:sp>
    </p:spTree>
  </p:cSld>
  <p:clrMapOvr>
    <a:masterClrMapping/>
  </p:clrMapOvr>
  <p:transition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750"/>
            <a:ext cx="5900738" cy="4786313"/>
          </a:xfrm>
        </p:spPr>
        <p:txBody>
          <a:bodyPr>
            <a:normAutofit lnSpcReduction="10000"/>
          </a:bodyPr>
          <a:lstStyle/>
          <a:p>
            <a:pPr indent="263525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3000" smtClean="0">
                <a:solidFill>
                  <a:srgbClr val="293021"/>
                </a:solidFill>
                <a:latin typeface="Arial" charset="0"/>
              </a:rPr>
              <a:t>	</a:t>
            </a:r>
            <a:r>
              <a:rPr lang="ru-RU" sz="3000" smtClean="0">
                <a:solidFill>
                  <a:srgbClr val="293021"/>
                </a:solidFill>
              </a:rPr>
              <a:t>Детство и юность писателя прошло в Замоскворечье.</a:t>
            </a:r>
            <a:endParaRPr lang="ru-RU" sz="3000" smtClean="0">
              <a:solidFill>
                <a:srgbClr val="293021"/>
              </a:solidFill>
              <a:latin typeface="Arial" charset="0"/>
            </a:endParaRPr>
          </a:p>
          <a:p>
            <a:pPr indent="263525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3000" smtClean="0">
                <a:solidFill>
                  <a:srgbClr val="293021"/>
                </a:solidFill>
              </a:rPr>
              <a:t> Отец женился второй раз на баронессе Эмилии Андреевне фон Гессин, которая не слишком занималась воспитанием детей от первого брака своего мужа.</a:t>
            </a:r>
            <a:endParaRPr lang="ru-RU" sz="3000" smtClean="0">
              <a:solidFill>
                <a:srgbClr val="293021"/>
              </a:solidFill>
              <a:latin typeface="Arial" charset="0"/>
            </a:endParaRPr>
          </a:p>
          <a:p>
            <a:pPr indent="263525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3000" smtClean="0">
                <a:solidFill>
                  <a:srgbClr val="293021"/>
                </a:solidFill>
                <a:latin typeface="Arial" charset="0"/>
              </a:rPr>
              <a:t>	</a:t>
            </a:r>
            <a:r>
              <a:rPr lang="ru-RU" sz="3000" smtClean="0">
                <a:solidFill>
                  <a:srgbClr val="293021"/>
                </a:solidFill>
              </a:rPr>
              <a:t>Островский был предоставлен самому себе. Ещё в детстве пристрастился к чтению.</a:t>
            </a:r>
          </a:p>
          <a:p>
            <a:pPr indent="263525" eaLnBrk="1" hangingPunct="1"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146050"/>
            <a:ext cx="6883400" cy="1238250"/>
          </a:xfrm>
        </p:spPr>
      </p:pic>
      <p:sp>
        <p:nvSpPr>
          <p:cNvPr id="11268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8AD214-A84E-443E-A001-8E21B326995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2584450"/>
            <a:ext cx="4518025" cy="48037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786437"/>
          </a:xfrm>
        </p:spPr>
        <p:txBody>
          <a:bodyPr>
            <a:normAutofit lnSpcReduction="10000"/>
          </a:bodyPr>
          <a:lstStyle/>
          <a:p>
            <a:pPr indent="263525" eaLnBrk="1" hangingPunct="1">
              <a:buFont typeface="Wingdings 2" pitchFamily="18" charset="2"/>
              <a:buNone/>
            </a:pPr>
            <a:r>
              <a:rPr lang="ru-RU" sz="3200" smtClean="0">
                <a:solidFill>
                  <a:srgbClr val="293021"/>
                </a:solidFill>
                <a:latin typeface="Arial" charset="0"/>
              </a:rPr>
              <a:t>	</a:t>
            </a:r>
            <a:r>
              <a:rPr lang="ru-RU" sz="3200" smtClean="0">
                <a:solidFill>
                  <a:srgbClr val="293021"/>
                </a:solidFill>
              </a:rPr>
              <a:t>В 1840 г. Островский окончил 1-ю Московскую гимназию с гуманитарным уклоном. </a:t>
            </a:r>
            <a:endParaRPr lang="ru-RU" sz="3200" smtClean="0">
              <a:solidFill>
                <a:srgbClr val="293021"/>
              </a:solidFill>
              <a:latin typeface="Arial" charset="0"/>
            </a:endParaRPr>
          </a:p>
          <a:p>
            <a:pPr indent="263525" eaLnBrk="1" hangingPunct="1">
              <a:buFont typeface="Wingdings 2" pitchFamily="18" charset="2"/>
              <a:buNone/>
            </a:pPr>
            <a:r>
              <a:rPr lang="ru-RU" sz="3200" smtClean="0">
                <a:solidFill>
                  <a:srgbClr val="293021"/>
                </a:solidFill>
                <a:latin typeface="Arial" charset="0"/>
              </a:rPr>
              <a:t>	</a:t>
            </a:r>
            <a:r>
              <a:rPr lang="ru-RU" sz="3200" smtClean="0">
                <a:solidFill>
                  <a:srgbClr val="293021"/>
                </a:solidFill>
              </a:rPr>
              <a:t>В 1840 г. учился на юридическом факультете Московского университета, но в 1843 ушёл из него, не пожелав пересдавать экзамен.</a:t>
            </a:r>
          </a:p>
          <a:p>
            <a:pPr indent="263525" eaLnBrk="1" hangingPunct="1">
              <a:buFont typeface="Wingdings 2" pitchFamily="18" charset="2"/>
              <a:buNone/>
            </a:pPr>
            <a:r>
              <a:rPr lang="ru-RU" sz="3200" smtClean="0">
                <a:solidFill>
                  <a:srgbClr val="293021"/>
                </a:solidFill>
              </a:rPr>
              <a:t> </a:t>
            </a:r>
            <a:r>
              <a:rPr lang="ru-RU" sz="3200" smtClean="0">
                <a:solidFill>
                  <a:srgbClr val="293021"/>
                </a:solidFill>
                <a:latin typeface="Arial" charset="0"/>
              </a:rPr>
              <a:t>	</a:t>
            </a:r>
            <a:r>
              <a:rPr lang="ru-RU" sz="3200" smtClean="0">
                <a:solidFill>
                  <a:srgbClr val="293021"/>
                </a:solidFill>
              </a:rPr>
              <a:t>Тогда же поступил в канцелярию московского Совестного суда, позднее служил в Коммерческом суде (1845—1851). </a:t>
            </a:r>
            <a:r>
              <a:rPr lang="ru-RU" sz="3200" smtClean="0">
                <a:solidFill>
                  <a:srgbClr val="293021"/>
                </a:solidFill>
                <a:latin typeface="Arial" charset="0"/>
              </a:rPr>
              <a:t>	</a:t>
            </a:r>
            <a:r>
              <a:rPr lang="ru-RU" sz="3200" smtClean="0">
                <a:solidFill>
                  <a:srgbClr val="293021"/>
                </a:solidFill>
              </a:rPr>
              <a:t>Этот опыт сыграл значительную роль в творчестве Островского.</a:t>
            </a:r>
          </a:p>
          <a:p>
            <a:pPr indent="263525" eaLnBrk="1" hangingPunct="1">
              <a:buFont typeface="Wingdings 2" pitchFamily="18" charset="2"/>
              <a:buNone/>
            </a:pPr>
            <a:endParaRPr lang="ru-RU" smtClean="0">
              <a:solidFill>
                <a:srgbClr val="293021"/>
              </a:solidFill>
            </a:endParaRPr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00A313-04A6-413F-B95E-C4A338C54A6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 smtClean="0"/>
          </a:p>
        </p:txBody>
      </p:sp>
    </p:spTree>
  </p:cSld>
  <p:clrMapOvr>
    <a:masterClrMapping/>
  </p:clrMapOvr>
  <p:transition advClick="0" advTm="4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58293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(Путешествия, театр и книги Островского)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Заголовок 4"/>
          <p:cNvPicPr>
            <a:picLocks noGrp="1" noChangeArrowheads="1"/>
          </p:cNvPicPr>
          <p:nvPr>
            <p:ph type="ctr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3300" y="384175"/>
            <a:ext cx="6791325" cy="3054350"/>
          </a:xfrm>
        </p:spPr>
      </p:pic>
      <p:sp>
        <p:nvSpPr>
          <p:cNvPr id="13316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31B313-0E62-4C94-9F94-AAF5D75C0F6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 smtClean="0"/>
          </a:p>
        </p:txBody>
      </p:sp>
      <p:pic>
        <p:nvPicPr>
          <p:cNvPr id="7170" name="Picture 2" descr="http://im4-tub.yandex.net/i?id=17948229&amp;tov=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3663950"/>
            <a:ext cx="2066925" cy="5248275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250" y="549275"/>
            <a:ext cx="1901825" cy="51022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ADB83E-B1B6-4129-8164-75AE462F1A8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 smtClean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3500438" y="428625"/>
            <a:ext cx="5214937" cy="4572000"/>
          </a:xfrm>
        </p:spPr>
        <p:txBody>
          <a:bodyPr>
            <a:normAutofit fontScale="92500" lnSpcReduction="10000"/>
          </a:bodyPr>
          <a:lstStyle/>
          <a:p>
            <a:pPr marL="100013" indent="263525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smtClean="0">
                <a:solidFill>
                  <a:srgbClr val="3E4931"/>
                </a:solidFill>
                <a:latin typeface="Arial" charset="0"/>
              </a:rPr>
              <a:t>	</a:t>
            </a:r>
            <a:r>
              <a:rPr lang="ru-RU" sz="3000" smtClean="0">
                <a:solidFill>
                  <a:srgbClr val="3E4931"/>
                </a:solidFill>
              </a:rPr>
              <a:t>На литературное поприще вступил во второй половине 1840-х г. как последователь гоголевской традиции, ориентированный на творческие принципы натуральной школы.</a:t>
            </a:r>
            <a:endParaRPr lang="ru-RU" sz="3000" smtClean="0">
              <a:solidFill>
                <a:srgbClr val="3E4931"/>
              </a:solidFill>
              <a:latin typeface="Arial" charset="0"/>
            </a:endParaRPr>
          </a:p>
          <a:p>
            <a:pPr marL="100013" indent="263525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smtClean="0">
                <a:solidFill>
                  <a:srgbClr val="3E4931"/>
                </a:solidFill>
                <a:latin typeface="Arial" charset="0"/>
              </a:rPr>
              <a:t>	</a:t>
            </a:r>
            <a:r>
              <a:rPr lang="ru-RU" sz="3000" smtClean="0">
                <a:solidFill>
                  <a:srgbClr val="3E4931"/>
                </a:solidFill>
              </a:rPr>
              <a:t> В это время Островским был создан прозаический очерк «Записки замоскворецкого жителя», первые комедии</a:t>
            </a:r>
            <a:endParaRPr lang="ru-RU" sz="240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42938" y="4714875"/>
            <a:ext cx="8064500" cy="1714500"/>
          </a:xfrm>
        </p:spPr>
        <p:txBody>
          <a:bodyPr>
            <a:normAutofit fontScale="92500" lnSpcReduction="10000"/>
          </a:bodyPr>
          <a:lstStyle/>
          <a:p>
            <a:pPr marL="100013" indent="263525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3100" smtClean="0">
              <a:solidFill>
                <a:srgbClr val="3E4931"/>
              </a:solidFill>
              <a:latin typeface="Arial" charset="0"/>
            </a:endParaRPr>
          </a:p>
          <a:p>
            <a:pPr marL="100013" indent="263525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100" smtClean="0">
                <a:solidFill>
                  <a:srgbClr val="3E4931"/>
                </a:solidFill>
                <a:latin typeface="Arial" charset="0"/>
              </a:rPr>
              <a:t>	</a:t>
            </a:r>
            <a:r>
              <a:rPr lang="ru-RU" sz="3100" smtClean="0">
                <a:solidFill>
                  <a:srgbClr val="3E4931"/>
                </a:solidFill>
              </a:rPr>
              <a:t>(пьеса</a:t>
            </a:r>
            <a:r>
              <a:rPr lang="ru-RU" sz="3000" smtClean="0">
                <a:solidFill>
                  <a:srgbClr val="3E4931"/>
                </a:solidFill>
              </a:rPr>
              <a:t>«Семейная картина» была прочитана автором 14 февраля 1847 в кружке профессора С. П. Шевырева и одобрительно принята им).</a:t>
            </a:r>
          </a:p>
          <a:p>
            <a:pPr marL="100013" indent="263525" eaLnBrk="1" hangingPunct="1">
              <a:lnSpc>
                <a:spcPct val="80000"/>
              </a:lnSpc>
            </a:pPr>
            <a:endParaRPr lang="ru-RU" sz="2200" smtClean="0"/>
          </a:p>
          <a:p>
            <a:pPr marL="100013" indent="263525" eaLnBrk="1" hangingPunct="1">
              <a:lnSpc>
                <a:spcPct val="80000"/>
              </a:lnSpc>
            </a:pPr>
            <a:endParaRPr lang="ru-RU" sz="2200" smtClean="0"/>
          </a:p>
        </p:txBody>
      </p:sp>
      <p:pic>
        <p:nvPicPr>
          <p:cNvPr id="4" name="Picture 3" descr="http://im2-tub.yandex.net/i?id=2081786&amp;tov=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669925"/>
            <a:ext cx="3810000" cy="3835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27DB4C-EBCF-4FDF-A8EB-4CE6732C072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 smtClean="0"/>
          </a:p>
        </p:txBody>
      </p:sp>
      <p:pic>
        <p:nvPicPr>
          <p:cNvPr id="8" name="Заголовок 7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633413"/>
            <a:ext cx="8364538" cy="1944687"/>
          </a:xfrm>
        </p:spPr>
      </p:pic>
      <p:pic>
        <p:nvPicPr>
          <p:cNvPr id="6" name="Picture 2" descr="i?id=36324726&amp;tov=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3563" y="2706688"/>
            <a:ext cx="2041525" cy="2749550"/>
          </a:xfrm>
          <a:prstGeom prst="rect">
            <a:avLst/>
          </a:prstGeom>
          <a:noFill/>
        </p:spPr>
      </p:pic>
      <p:pic>
        <p:nvPicPr>
          <p:cNvPr id="6147" name="Picture 3" descr="http://im3-tub.yandex.net/i?id=8199324&amp;tov=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1325" y="2676525"/>
            <a:ext cx="1560513" cy="2590800"/>
          </a:xfrm>
          <a:prstGeom prst="rect">
            <a:avLst/>
          </a:prstGeom>
          <a:noFill/>
        </p:spPr>
      </p:pic>
      <p:pic>
        <p:nvPicPr>
          <p:cNvPr id="16385" name="Picture 1" descr="http://im4-tub.yandex.net/i?id=44433239&amp;tov=4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0225" y="3786188"/>
            <a:ext cx="2908300" cy="2747962"/>
          </a:xfrm>
          <a:prstGeom prst="rect">
            <a:avLst/>
          </a:prstGeom>
          <a:noFill/>
        </p:spPr>
      </p:pic>
      <p:pic>
        <p:nvPicPr>
          <p:cNvPr id="15368" name="Picture 8" descr="i?id=17760518&amp;tov=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6250" y="3365500"/>
            <a:ext cx="2339975" cy="32067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rgbClr val="E7BC29"/>
      </a:dk1>
      <a:lt1>
        <a:sysClr val="window" lastClr="FFFFFF"/>
      </a:lt1>
      <a:dk2>
        <a:srgbClr val="F0D67E"/>
      </a:dk2>
      <a:lt2>
        <a:srgbClr val="FEFAC9"/>
      </a:lt2>
      <a:accent1>
        <a:srgbClr val="53614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939</TotalTime>
  <Words>743</Words>
  <Application>Microsoft Office PowerPoint</Application>
  <PresentationFormat>Экран (4:3)</PresentationFormat>
  <Paragraphs>86</Paragraphs>
  <Slides>24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Дом очаровал Островского с первого же взгляда. 2 мая 1848 года он пишет в своем дневнике, что дом "удивительно хорош как снаружи оригинальностью архитектуры, так и внутри удобством помещения...".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LG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Островский Александр Николаевич</dc:title>
  <dc:creator>ТигрёноК</dc:creator>
  <cp:lastModifiedBy>Ink</cp:lastModifiedBy>
  <cp:revision>98</cp:revision>
  <dcterms:created xsi:type="dcterms:W3CDTF">2008-10-03T10:59:40Z</dcterms:created>
  <dcterms:modified xsi:type="dcterms:W3CDTF">2013-03-31T08:06:35Z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4796423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  <property fmtid="{D5CDD505-2E9C-101B-9397-08002B2CF9AE}" pid="5" name="NXTAG2">
    <vt:lpwstr>000800e470000000000001024140</vt:lpwstr>
  </property>
</Properties>
</file>