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3" r:id="rId4"/>
    <p:sldId id="268" r:id="rId5"/>
    <p:sldId id="277" r:id="rId6"/>
    <p:sldId id="276" r:id="rId7"/>
    <p:sldId id="296" r:id="rId8"/>
    <p:sldId id="278" r:id="rId9"/>
    <p:sldId id="280" r:id="rId10"/>
    <p:sldId id="286" r:id="rId11"/>
    <p:sldId id="288" r:id="rId12"/>
    <p:sldId id="287" r:id="rId13"/>
    <p:sldId id="289" r:id="rId14"/>
    <p:sldId id="271" r:id="rId15"/>
    <p:sldId id="262" r:id="rId16"/>
    <p:sldId id="283" r:id="rId17"/>
    <p:sldId id="290" r:id="rId18"/>
    <p:sldId id="291" r:id="rId19"/>
    <p:sldId id="292" r:id="rId20"/>
    <p:sldId id="293" r:id="rId21"/>
    <p:sldId id="294" r:id="rId22"/>
    <p:sldId id="267" r:id="rId23"/>
    <p:sldId id="269" r:id="rId24"/>
    <p:sldId id="270" r:id="rId25"/>
    <p:sldId id="284" r:id="rId26"/>
    <p:sldId id="285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4142A5-0E83-4F78-8F18-E9EB489CA0D8}" type="datetimeFigureOut">
              <a:rPr lang="ru-RU" smtClean="0"/>
              <a:pPr/>
              <a:t>05.02.2013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1BB953-67A6-4CF5-B187-B85D187D01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egamixgroup.com/photo/441558/chij/" TargetMode="External"/><Relationship Id="rId2" Type="http://schemas.openxmlformats.org/officeDocument/2006/relationships/hyperlink" Target="http://lgmasko.ucoz.ru/blog/ehlektronnye_fizminutki/2009-09-10-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ooblog.ru/photo/birds/3928-golubi-v-fotografiya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429684" cy="621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i="1" dirty="0" smtClean="0">
                <a:solidFill>
                  <a:srgbClr val="0070C0"/>
                </a:solidFill>
                <a:latin typeface="+mj-lt"/>
              </a:rPr>
              <a:t>И.А.Крылов</a:t>
            </a:r>
          </a:p>
          <a:p>
            <a:pPr>
              <a:defRPr/>
            </a:pPr>
            <a:endParaRPr lang="ru-RU" sz="6000" i="1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ru-RU" sz="6000" i="1" dirty="0" smtClean="0">
              <a:solidFill>
                <a:schemeClr val="tx1"/>
              </a:solidFill>
              <a:latin typeface="+mj-lt"/>
            </a:endParaRPr>
          </a:p>
          <a:p>
            <a:pPr algn="l">
              <a:defRPr/>
            </a:pPr>
            <a:r>
              <a:rPr lang="ru-RU" sz="6000" dirty="0" smtClean="0">
                <a:solidFill>
                  <a:schemeClr val="tx1"/>
                </a:solidFill>
                <a:latin typeface="+mj-lt"/>
              </a:rPr>
              <a:t>«Чиж </a:t>
            </a:r>
            <a:r>
              <a:rPr lang="ru-RU" sz="6000" dirty="0" smtClean="0">
                <a:solidFill>
                  <a:schemeClr val="tx1"/>
                </a:solidFill>
                <a:latin typeface="+mj-lt"/>
              </a:rPr>
              <a:t>и голубь</a:t>
            </a:r>
            <a:r>
              <a:rPr lang="ru-RU" sz="6000" dirty="0" smtClean="0">
                <a:solidFill>
                  <a:schemeClr val="tx1"/>
                </a:solidFill>
                <a:latin typeface="+mj-lt"/>
              </a:rPr>
              <a:t>»</a:t>
            </a:r>
          </a:p>
          <a:p>
            <a:pPr>
              <a:defRPr/>
            </a:pPr>
            <a:r>
              <a:rPr lang="ru-RU" sz="4400" dirty="0" smtClean="0">
                <a:solidFill>
                  <a:schemeClr val="tx1"/>
                </a:solidFill>
                <a:latin typeface="+mj-lt"/>
              </a:rPr>
              <a:t>3 класс</a:t>
            </a:r>
          </a:p>
          <a:p>
            <a:pPr algn="r">
              <a:defRPr/>
            </a:pPr>
            <a:endParaRPr lang="ru-RU" sz="72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85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57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4071966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857232"/>
            <a:ext cx="20120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Georgia" pitchFamily="18" charset="0"/>
              </a:rPr>
              <a:t>Чиж </a:t>
            </a:r>
            <a:r>
              <a:rPr lang="ru-RU" sz="4000" b="1" dirty="0" smtClean="0">
                <a:latin typeface="Georgia" pitchFamily="18" charset="0"/>
              </a:rPr>
              <a:t>–</a:t>
            </a:r>
          </a:p>
          <a:p>
            <a:endParaRPr lang="ru-RU" sz="4000" b="1" dirty="0" smtClean="0">
              <a:latin typeface="Georgia" pitchFamily="18" charset="0"/>
            </a:endParaRPr>
          </a:p>
          <a:p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Georgia" pitchFamily="18" charset="0"/>
              </a:rPr>
              <a:t>маленькая птичка семейства вьюрковых, желтовато-зелёного цвета, длиной 12 см. Встречается в плодовых садах и парках. </a:t>
            </a:r>
            <a:endParaRPr lang="ru-RU" sz="4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63932"/>
            <a:ext cx="3857652" cy="34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857232"/>
            <a:ext cx="2650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Georgia" pitchFamily="18" charset="0"/>
              </a:rPr>
              <a:t>Голубь</a:t>
            </a:r>
            <a:r>
              <a:rPr lang="ru-RU" sz="4000" b="1" dirty="0" smtClean="0">
                <a:latin typeface="Georgia" pitchFamily="18" charset="0"/>
              </a:rPr>
              <a:t> –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 smtClean="0">
                <a:latin typeface="Georgia" pitchFamily="18" charset="0"/>
              </a:rPr>
              <a:t>птица плотного сложения, </a:t>
            </a:r>
          </a:p>
          <a:p>
            <a:pPr algn="just"/>
            <a:r>
              <a:rPr lang="ru-RU" sz="4000" i="1" dirty="0" smtClean="0">
                <a:latin typeface="Georgia" pitchFamily="18" charset="0"/>
              </a:rPr>
              <a:t>с короткими ногами и маленькой головой. Обладает способностью находить дорогу домой. Её часто можно  встретить  в  городе.</a:t>
            </a:r>
            <a:endParaRPr lang="ru-RU" sz="4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071678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/>
              <a:t>«Чиж </a:t>
            </a:r>
            <a:r>
              <a:rPr lang="ru-RU" sz="7200" b="1" i="1" dirty="0" smtClean="0"/>
              <a:t> и </a:t>
            </a:r>
            <a:r>
              <a:rPr lang="ru-RU" sz="7200" b="1" i="1" dirty="0"/>
              <a:t>голубь»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642918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   И.А.Крылов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1"/>
            <a:ext cx="84296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 smtClean="0">
              <a:solidFill>
                <a:srgbClr val="0070C0"/>
              </a:solidFill>
            </a:endParaRPr>
          </a:p>
          <a:p>
            <a:endParaRPr lang="ru-RU" sz="4000" b="1" i="1" dirty="0" smtClean="0">
              <a:solidFill>
                <a:srgbClr val="0070C0"/>
              </a:solidFill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Западня</a:t>
            </a:r>
          </a:p>
          <a:p>
            <a:r>
              <a:rPr lang="ru-RU" sz="4000" i="1" dirty="0" smtClean="0">
                <a:solidFill>
                  <a:schemeClr val="tx1"/>
                </a:solidFill>
              </a:rPr>
              <a:t/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Силок</a:t>
            </a:r>
          </a:p>
          <a:p>
            <a:endParaRPr lang="ru-RU" sz="4000" i="1" dirty="0" smtClean="0">
              <a:solidFill>
                <a:schemeClr val="tx1"/>
              </a:solidFill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Ручаюсь</a:t>
            </a:r>
            <a:endParaRPr lang="ru-RU" sz="4000" i="1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Словарная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latin typeface="+mj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Западня</a:t>
            </a:r>
            <a:r>
              <a:rPr lang="ru-RU" sz="4000" b="1" dirty="0" smtClean="0"/>
              <a:t> – </a:t>
            </a:r>
            <a:r>
              <a:rPr lang="ru-RU" sz="4000" i="1" dirty="0" smtClean="0"/>
              <a:t>ловушка для ловли птиц и животных.</a:t>
            </a:r>
          </a:p>
          <a:p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b="1" i="1" dirty="0" smtClean="0">
                <a:solidFill>
                  <a:srgbClr val="0070C0"/>
                </a:solidFill>
              </a:rPr>
              <a:t>Силок</a:t>
            </a:r>
            <a:r>
              <a:rPr lang="ru-RU" sz="4400" b="1" dirty="0" smtClean="0"/>
              <a:t>-</a:t>
            </a:r>
            <a:r>
              <a:rPr lang="ru-RU" sz="4400" i="1" dirty="0" smtClean="0"/>
              <a:t> петля для ловли птиц и мелких животных.</a:t>
            </a:r>
          </a:p>
          <a:p>
            <a:endParaRPr lang="ru-RU" sz="4400" i="1" dirty="0" smtClean="0"/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Ручаюсь</a:t>
            </a:r>
            <a:r>
              <a:rPr lang="ru-RU" sz="4400" i="1" dirty="0" smtClean="0"/>
              <a:t> – отвечаю за свои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EB1D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AD29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95288" y="2924175"/>
            <a:ext cx="1008062" cy="936625"/>
          </a:xfrm>
          <a:prstGeom prst="ellipse">
            <a:avLst/>
          </a:prstGeom>
          <a:gradFill rotWithShape="1">
            <a:gsLst>
              <a:gs pos="0">
                <a:srgbClr val="F1091F"/>
              </a:gs>
              <a:gs pos="100000">
                <a:srgbClr val="F1091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6439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0" i="1" dirty="0" smtClean="0"/>
              <a:t>Прочитайте предложения и скажите, откуда эти строчки?</a:t>
            </a:r>
            <a:r>
              <a:rPr lang="ru-RU" sz="2800" b="0" i="1" dirty="0" smtClean="0"/>
              <a:t/>
            </a:r>
            <a:br>
              <a:rPr lang="ru-RU" sz="2800" b="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«Твои слова справедливы, но я  ничего не могу с собой поделать. Не сердись на меня. Так уж я устроен!»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G0" fmla="+- 0 0 0"/>
              <a:gd name="G1" fmla="sin 10800 -25482"/>
              <a:gd name="G2" fmla="cos 10800 -25482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726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1" name="Picture 5" descr="li1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60576">
            <a:off x="1144588" y="482600"/>
            <a:ext cx="800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573463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0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Подберите подходящие </a:t>
            </a:r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 этой басне пословицы: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214422"/>
            <a:ext cx="91440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i="1" dirty="0" smtClean="0"/>
              <a:t>«Отольются кошке </a:t>
            </a:r>
            <a:r>
              <a:rPr lang="ru-RU" sz="4000" i="1" dirty="0" err="1" smtClean="0"/>
              <a:t>мышкины</a:t>
            </a:r>
            <a:r>
              <a:rPr lang="ru-RU" sz="4000" i="1" dirty="0" smtClean="0"/>
              <a:t> слёзы».</a:t>
            </a:r>
            <a:endParaRPr lang="ru-RU" sz="4000" dirty="0" smtClean="0"/>
          </a:p>
          <a:p>
            <a:r>
              <a:rPr lang="ru-RU" sz="4000" i="1" dirty="0" smtClean="0"/>
              <a:t>«Ворон за море летал, умней не стал».</a:t>
            </a:r>
            <a:endParaRPr lang="ru-RU" sz="4000" dirty="0" smtClean="0"/>
          </a:p>
          <a:p>
            <a:r>
              <a:rPr lang="ru-RU" sz="4000" i="1" dirty="0" smtClean="0"/>
              <a:t>«Глупой птице свой дом не мил».</a:t>
            </a:r>
            <a:endParaRPr lang="ru-RU" sz="4000" dirty="0" smtClean="0"/>
          </a:p>
          <a:p>
            <a:r>
              <a:rPr lang="ru-RU" sz="4000" i="1" dirty="0" smtClean="0"/>
              <a:t>«Над другим посмеялся, над собою поплачешь».</a:t>
            </a:r>
            <a:endParaRPr lang="ru-RU" sz="4000" dirty="0" smtClean="0"/>
          </a:p>
          <a:p>
            <a:r>
              <a:rPr lang="ru-RU" sz="4000" i="1" dirty="0" smtClean="0"/>
              <a:t>«От ворон отстала, а к павам не пристала».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800105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</a:rPr>
              <a:t>Конкурс «Лучший чтец</a:t>
            </a:r>
            <a:r>
              <a:rPr lang="ru-RU" sz="4000" b="1" i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b="1" dirty="0" smtClean="0"/>
          </a:p>
          <a:p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4000" b="1" dirty="0" smtClean="0"/>
              <a:t>5</a:t>
            </a:r>
            <a:r>
              <a:rPr lang="ru-RU" sz="4000" dirty="0" smtClean="0"/>
              <a:t>» – без ошибок, чётко, внятно, громко, выразительно.</a:t>
            </a:r>
          </a:p>
          <a:p>
            <a:r>
              <a:rPr lang="ru-RU" sz="4000" dirty="0" smtClean="0"/>
              <a:t>«</a:t>
            </a:r>
            <a:r>
              <a:rPr lang="ru-RU" sz="4000" b="1" dirty="0" smtClean="0"/>
              <a:t>4</a:t>
            </a:r>
            <a:r>
              <a:rPr lang="ru-RU" sz="4000" dirty="0" smtClean="0"/>
              <a:t>» – 2-3 ошибки, оговорки, внятно, громко, выразительно.</a:t>
            </a:r>
          </a:p>
          <a:p>
            <a:r>
              <a:rPr lang="ru-RU" sz="4000" dirty="0" smtClean="0"/>
              <a:t>«</a:t>
            </a:r>
            <a:r>
              <a:rPr lang="ru-RU" sz="4000" b="1" dirty="0" smtClean="0"/>
              <a:t>3</a:t>
            </a:r>
            <a:r>
              <a:rPr lang="ru-RU" sz="4000" dirty="0" smtClean="0"/>
              <a:t>» – 4-5 ошибок, повторы, невнятно, без выражения.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Домашнее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 задание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 желанию: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выучить наизусть, выполнить иллюстрации к басне, прочитать</a:t>
            </a:r>
            <a:r>
              <a:rPr kumimoji="0" lang="ru-RU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выразительно.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10" y="785794"/>
            <a:ext cx="850109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Сегодня  на  уроке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я  узнал (а)...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я  понял (а)...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я  научился (ась)...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мне  было...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43108" y="415946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</a:rPr>
              <a:t>Рефлексия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71472" y="928670"/>
            <a:ext cx="792961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</a:t>
            </a:r>
          </a:p>
          <a:p>
            <a:pPr algn="ctr"/>
            <a:endParaRPr lang="ru-RU" sz="5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i="1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Молодцы!</a:t>
            </a:r>
            <a:endParaRPr lang="ru-RU" sz="4000" b="1" i="1" cap="all" spc="0" dirty="0">
              <a:ln/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8786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Список используемых печатных источников:</a:t>
            </a:r>
            <a:endParaRPr lang="ru-RU" sz="2400" dirty="0" smtClean="0"/>
          </a:p>
          <a:p>
            <a:pPr lvl="0"/>
            <a:r>
              <a:rPr lang="ru-RU" sz="2400" dirty="0" smtClean="0">
                <a:solidFill>
                  <a:srgbClr val="00B0F0"/>
                </a:solidFill>
              </a:rPr>
              <a:t>О.Д.Ушакова Пословицы, поговорки и крылатые выражения. И.д. «Литера», Санкт-Петербург, 2006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Активные ссылки на использованные изображения:</a:t>
            </a:r>
            <a:endParaRPr lang="ru-RU" sz="2400" dirty="0" smtClean="0"/>
          </a:p>
          <a:p>
            <a:pPr lvl="0"/>
            <a:r>
              <a:rPr lang="ru-RU" sz="2400" dirty="0" err="1" smtClean="0"/>
              <a:t>Физминутка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err="1" smtClean="0">
                <a:hlinkClick r:id="rId2"/>
              </a:rPr>
              <a:t>lgmasko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ucoz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ru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smtClean="0">
                <a:hlinkClick r:id="rId2"/>
              </a:rPr>
              <a:t>blog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err="1" smtClean="0">
                <a:hlinkClick r:id="rId2"/>
              </a:rPr>
              <a:t>ehlektronnye</a:t>
            </a:r>
            <a:r>
              <a:rPr lang="ru-RU" sz="2400" u="sng" dirty="0" smtClean="0">
                <a:hlinkClick r:id="rId2"/>
              </a:rPr>
              <a:t>_</a:t>
            </a:r>
            <a:r>
              <a:rPr lang="en-US" sz="2400" u="sng" dirty="0" err="1" smtClean="0">
                <a:hlinkClick r:id="rId2"/>
              </a:rPr>
              <a:t>fizminutki</a:t>
            </a:r>
            <a:r>
              <a:rPr lang="ru-RU" sz="2400" u="sng" dirty="0" smtClean="0">
                <a:hlinkClick r:id="rId2"/>
              </a:rPr>
              <a:t>/2009-09-10-4</a:t>
            </a:r>
            <a:endParaRPr lang="ru-RU" sz="2400" dirty="0" smtClean="0"/>
          </a:p>
          <a:p>
            <a:pPr lvl="0"/>
            <a:r>
              <a:rPr lang="ru-RU" sz="2400" dirty="0" smtClean="0"/>
              <a:t>Изображения птиц:</a:t>
            </a:r>
          </a:p>
          <a:p>
            <a:r>
              <a:rPr lang="en-US" sz="2400" u="sng" dirty="0" smtClean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en-US" sz="2400" u="sng" dirty="0" err="1" smtClean="0">
                <a:hlinkClick r:id="rId3"/>
              </a:rPr>
              <a:t>megamixgroup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smtClean="0">
                <a:hlinkClick r:id="rId3"/>
              </a:rPr>
              <a:t>com</a:t>
            </a:r>
            <a:r>
              <a:rPr lang="ru-RU" sz="2400" u="sng" dirty="0" smtClean="0">
                <a:hlinkClick r:id="rId3"/>
              </a:rPr>
              <a:t>/</a:t>
            </a:r>
            <a:r>
              <a:rPr lang="en-US" sz="2400" u="sng" dirty="0" smtClean="0">
                <a:hlinkClick r:id="rId3"/>
              </a:rPr>
              <a:t>photo</a:t>
            </a:r>
            <a:r>
              <a:rPr lang="ru-RU" sz="2400" u="sng" dirty="0" smtClean="0">
                <a:hlinkClick r:id="rId3"/>
              </a:rPr>
              <a:t>/441558/</a:t>
            </a:r>
            <a:r>
              <a:rPr lang="en-US" sz="2400" u="sng" dirty="0" err="1" smtClean="0">
                <a:hlinkClick r:id="rId3"/>
              </a:rPr>
              <a:t>chij</a:t>
            </a:r>
            <a:r>
              <a:rPr lang="ru-RU" sz="2400" u="sng" dirty="0" smtClean="0">
                <a:hlinkClick r:id="rId3"/>
              </a:rPr>
              <a:t>/</a:t>
            </a:r>
            <a:endParaRPr lang="ru-RU" sz="2400" dirty="0" smtClean="0"/>
          </a:p>
          <a:p>
            <a:r>
              <a:rPr lang="en-US" sz="2400" u="sng" dirty="0" smtClean="0">
                <a:hlinkClick r:id="rId4"/>
              </a:rPr>
              <a:t>http://www.zooblog.ru/photo/birds/3928-golubi-v-fotografiyax.html</a:t>
            </a:r>
            <a:endParaRPr lang="ru-RU" sz="2400" dirty="0" smtClean="0"/>
          </a:p>
          <a:p>
            <a:pPr lvl="0"/>
            <a:r>
              <a:rPr lang="ru-RU" sz="2400" dirty="0" smtClean="0"/>
              <a:t>Портрет И.А. Крылова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http://www.rulex.ru/rpg/portraits/23/23049.htm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7867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 smtClean="0"/>
              <a:t>- </a:t>
            </a:r>
            <a:r>
              <a:rPr lang="ru-RU" sz="2400" b="0" i="1" dirty="0" smtClean="0"/>
              <a:t>Зачеркнуть  повторяющиеся буквы  и  прочитать  получившееся слово  из оставшихся  букв.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105835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ПЕТКПЕТРПЕТЫПЕТЛПЕТОПЕТВПЕТ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  <a:r>
              <a:rPr lang="ru-RU" sz="5400" b="1" dirty="0" smtClean="0">
                <a:solidFill>
                  <a:srgbClr val="FF0000"/>
                </a:solidFill>
              </a:rPr>
              <a:t>Р</a:t>
            </a:r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  <a:r>
              <a:rPr lang="ru-RU" sz="5400" b="1" dirty="0" smtClean="0">
                <a:solidFill>
                  <a:srgbClr val="FF0000"/>
                </a:solidFill>
              </a:rPr>
              <a:t>Л</a:t>
            </a:r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  <a:r>
              <a:rPr lang="ru-RU" sz="5400" b="1" dirty="0" smtClean="0">
                <a:solidFill>
                  <a:srgbClr val="FF0000"/>
                </a:solidFill>
              </a:rPr>
              <a:t>В</a:t>
            </a:r>
            <a:r>
              <a:rPr lang="ru-RU" sz="5400" b="1" dirty="0" smtClean="0">
                <a:solidFill>
                  <a:schemeClr val="tx1"/>
                </a:solidFill>
              </a:rPr>
              <a:t>ПЕТ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И.А.Крылов</a:t>
            </a:r>
            <a:endParaRPr lang="ru-RU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072230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011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Иван Андреевич Крылов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(1768-1844) – русский поэт-баснописец. Родился в Москве, в семье военнослужащего. Когда мальчику исполнилось 11 лет, умер отец, и ребёнку пришлось идти работать писцом. От отца в наследство остался сундук с книгами – и всё свободное время мальчик проводил за чтением, а в 14 лет сам написал оперу «Кофейница».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Переехав в Петербург, Крылов стал работать журналистом, изучил типографское дело, издавал журнал «Зритель» – и всё время усиленно занимался самообразованием.  В  результате он спокойно мог читать на французском, немецком языках, выучил итальянский,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научился  рисовать и играть на скрипке.  К  37 годам он нашёл своё призвание в написании басен, которых у него  около  200.  За свой  труд  Крылов был награждён медалью.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285728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Выставка  книг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448220">
            <a:off x="568795" y="1857151"/>
            <a:ext cx="1117405" cy="14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04369">
            <a:off x="2365710" y="1270812"/>
            <a:ext cx="1065661" cy="144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79670">
            <a:off x="5761062" y="1246852"/>
            <a:ext cx="1079315" cy="14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110625">
            <a:off x="7416179" y="1698341"/>
            <a:ext cx="1032064" cy="143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142984"/>
            <a:ext cx="11049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143380"/>
            <a:ext cx="12477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21194025">
            <a:off x="2906098" y="3520203"/>
            <a:ext cx="1243056" cy="15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143380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489737">
            <a:off x="4819613" y="3510404"/>
            <a:ext cx="1258387" cy="156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9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Басня </a:t>
            </a:r>
            <a:r>
              <a:rPr lang="ru-RU" sz="4000" b="1" dirty="0" smtClean="0"/>
              <a:t>- </a:t>
            </a:r>
            <a:r>
              <a:rPr lang="ru-RU" sz="4000" b="1" i="1" dirty="0" smtClean="0"/>
              <a:t>с</a:t>
            </a:r>
            <a:r>
              <a:rPr lang="ru-RU" sz="4000" i="1" dirty="0" smtClean="0"/>
              <a:t>тихотворный рассказ, где действующие лица: звери, птицы, растения, вещи, а подразумеваются под ними люди. Басни учат людей жить по справедливости.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1393</TotalTime>
  <Words>482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чтения в 3 классе</dc:title>
  <dc:creator>Admin</dc:creator>
  <cp:lastModifiedBy>Ink</cp:lastModifiedBy>
  <cp:revision>78</cp:revision>
  <dcterms:created xsi:type="dcterms:W3CDTF">2011-03-29T04:04:32Z</dcterms:created>
  <dcterms:modified xsi:type="dcterms:W3CDTF">2013-02-05T09:58:53Z</dcterms:modified>
</cp:coreProperties>
</file>