
<file path=[Content_Types].xml><?xml version="1.0" encoding="utf-8"?>
<Types xmlns="http://schemas.openxmlformats.org/package/2006/content-types">
  <Override ContentType="application/vnd.openxmlformats-officedocument.presentationml.slide+xml" PartName="/ppt/slides/slide6.xml"/>
  <Override ContentType="application/vnd.openxmlformats-officedocument.presentationml.slide+xml" PartName="/ppt/slides/slide29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theme+xml" PartName="/ppt/theme/theme1.xml"/>
  <Default ContentType="image/jpeg" Extension="jpeg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Layout+xml" PartName="/ppt/slideLayouts/slideLayout1.xml"/>
  <Override ContentType="application/vnd.openxmlformats-officedocument.extended-properties+xml" PartName="/docProps/app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viewProps+xml" PartName="/ppt/viewProps.xml"/>
  <Override ContentType="application/vnd.openxmlformats-officedocument.presentationml.slideLayout+xml" PartName="/ppt/slideLayouts/slideLayout9.xml"/>
  <Override ContentType="application/vnd.openxmlformats-package.core-properties+xml" PartName="/docProps/core.xml"/>
  <Override ContentType="application/vnd.openxmlformats-officedocument.presentationml.slide+xml" PartName="/ppt/slides/slide5.xml"/>
  <Override ContentType="application/vnd.openxmlformats-officedocument.presentationml.slide+xml" PartName="/ppt/slides/slide19.xml"/>
  <Override ContentType="application/vnd.openxmlformats-officedocument.presentationml.slide+xml" PartName="/ppt/slides/slide28.xml"/>
  <Override ContentType="application/vnd.openxmlformats-officedocument.presentationml.slideLayout+xml" PartName="/ppt/slideLayouts/slideLayout7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71" r:id="rId6"/>
    <p:sldId id="27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8" r:id="rId15"/>
    <p:sldId id="270" r:id="rId16"/>
    <p:sldId id="267" r:id="rId17"/>
    <p:sldId id="269" r:id="rId18"/>
    <p:sldId id="277" r:id="rId19"/>
    <p:sldId id="278" r:id="rId20"/>
    <p:sldId id="276" r:id="rId21"/>
    <p:sldId id="273" r:id="rId22"/>
    <p:sldId id="274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7EAF463A-BC7C-46EE-9F1E-7F377CCA489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10/18/2010</a:t>
            </a:fld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92 го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066800"/>
            <a:ext cx="3706369" cy="514773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343400" y="990601"/>
            <a:ext cx="44958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Константин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Дмитриевич </a:t>
            </a:r>
          </a:p>
          <a:p>
            <a:pPr algn="ctr"/>
            <a:r>
              <a:rPr lang="ru-RU" sz="54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Бальмонт</a:t>
            </a:r>
            <a:endParaRPr lang="ru-RU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343400" y="3962400"/>
            <a:ext cx="44196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1867 - 1942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" presetClass="entr" presetSubtype="5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a25cf86cb3420634935fe8c16307e6e.jpg"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362" y="304799"/>
            <a:ext cx="6409038" cy="624037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chemeClr val="tx1">
                <a:lumMod val="50000"/>
              </a:schemeClr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2401" y="609600"/>
            <a:ext cx="8763000" cy="193899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dirty="0" lang="ru-RU" smtClean="0" sz="4000"/>
              <a:t>Я каждый миг исполнен откровенья,</a:t>
            </a:r>
            <a:br>
              <a:rPr b="1" dirty="0" lang="ru-RU" smtClean="0" sz="4000"/>
            </a:br>
            <a:r>
              <a:rPr b="1" dirty="0" lang="ru-RU" smtClean="0" sz="4000"/>
              <a:t>    Всегда пою.   </a:t>
            </a:r>
            <a:endParaRPr b="0" cap="none" dirty="0" lang="ru-RU" spc="0" sz="4000">
              <a:ln cmpd="sng" w="18415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5cfa7ceb68d6668fbb951240cab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2401" y="4343400"/>
            <a:ext cx="8839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</a:rPr>
              <a:t>Кто равен мне в моей певучей силе?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4000" b="1" dirty="0" smtClean="0">
                <a:solidFill>
                  <a:srgbClr val="00B0F0"/>
                </a:solidFill>
              </a:rPr>
              <a:t>    Никто, никто.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B0F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5d1c285673d051e828b307cfe254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330200"/>
            <a:ext cx="8255000" cy="619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2401" y="4953000"/>
            <a:ext cx="8839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Мою мечту страданья пробудили,</a:t>
            </a:r>
            <a:br>
              <a:rPr lang="ru-RU" sz="4000" b="1" dirty="0" smtClean="0"/>
            </a:br>
            <a:r>
              <a:rPr lang="ru-RU" sz="4000" b="1" dirty="0" smtClean="0"/>
              <a:t>    Но я любим за то.   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5dda52434004b5a722197ac2c350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396" y="609601"/>
            <a:ext cx="8445207" cy="5638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2401" y="4114800"/>
            <a:ext cx="8839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B0F0"/>
                </a:solidFill>
              </a:rPr>
              <a:t>Я в этот мир пришёл, чтоб видеть Солнце,</a:t>
            </a:r>
            <a:br>
              <a:rPr lang="ru-RU" sz="4000" b="1" dirty="0" smtClean="0">
                <a:solidFill>
                  <a:srgbClr val="00B0F0"/>
                </a:solidFill>
              </a:rPr>
            </a:br>
            <a:r>
              <a:rPr lang="ru-RU" sz="4000" b="1" dirty="0" smtClean="0">
                <a:solidFill>
                  <a:srgbClr val="00B0F0"/>
                </a:solidFill>
              </a:rPr>
              <a:t>    А если день погас,</a:t>
            </a:r>
            <a:r>
              <a:rPr lang="ru-RU" sz="4000" b="1" dirty="0" smtClean="0"/>
              <a:t/>
            </a:r>
            <a:br>
              <a:rPr lang="ru-RU" sz="4000" b="1" dirty="0" smtClean="0"/>
            </a:b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5ee0537d4e666daca04ba900c39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78800" cy="6096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1000" y="4343400"/>
            <a:ext cx="8382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Я буду петь… Я буду петь о Солнце</a:t>
            </a:r>
            <a:br>
              <a:rPr lang="ru-RU" sz="4000" b="1" dirty="0" smtClean="0"/>
            </a:br>
            <a:r>
              <a:rPr lang="ru-RU" sz="4000" b="1" dirty="0" smtClean="0"/>
              <a:t>    В предсмертный час!   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a253bea0aedba3c33b2af6b6f87751a.jpg" id="2" name="Рисунок 1"/>
          <p:cNvPicPr>
            <a:picLocks noChangeAspect="1"/>
          </p:cNvPicPr>
          <p:nvPr/>
        </p:nvPicPr>
        <p:blipFill>
          <a:blip r:embed="rId2"/>
          <a:srcRect r="58"/>
          <a:stretch>
            <a:fillRect/>
          </a:stretch>
        </p:blipFill>
        <p:spPr>
          <a:xfrm>
            <a:off x="457200" y="990600"/>
            <a:ext cx="8229600" cy="487680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chemeClr val="tx1">
                <a:lumMod val="50000"/>
              </a:schemeClr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2401" y="4190999"/>
            <a:ext cx="8839199" cy="1938992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dirty="0" lang="ru-RU" smtClean="0" sz="4000"/>
              <a:t>Будем как Солнце! Забудем о том,</a:t>
            </a:r>
            <a:br>
              <a:rPr b="1" dirty="0" lang="ru-RU" smtClean="0" sz="4000"/>
            </a:br>
            <a:r>
              <a:rPr b="1" dirty="0" lang="ru-RU" smtClean="0" sz="4000"/>
              <a:t>Кто нас ведёт по пути золотому,</a:t>
            </a:r>
            <a:br>
              <a:rPr b="1" dirty="0" lang="ru-RU" smtClean="0" sz="4000"/>
            </a:br>
            <a:endParaRPr b="0" cap="none" dirty="0" lang="ru-RU" spc="0" sz="4000">
              <a:ln cmpd="sng" w="18415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5e6fad53a26493ff28ca2d5e335c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304800"/>
            <a:ext cx="7791450" cy="62331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3399" y="2590801"/>
            <a:ext cx="8001001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Будем лишь помнить, что вечно к иному,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К новому, к сильному, к доброму, к злому,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r>
              <a:rPr lang="ru-RU" sz="4000" b="1" dirty="0" smtClean="0">
                <a:solidFill>
                  <a:srgbClr val="FFFF00"/>
                </a:solidFill>
              </a:rPr>
              <a:t>Ярко стремимся мы в сне золотом.</a:t>
            </a:r>
            <a:br>
              <a:rPr lang="ru-RU" sz="4000" b="1" dirty="0" smtClean="0">
                <a:solidFill>
                  <a:srgbClr val="FFFF00"/>
                </a:solidFill>
              </a:rPr>
            </a:b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5f7c1b9ae5746e24cd2a93be181d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330200"/>
            <a:ext cx="8255000" cy="619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0999" y="4571999"/>
            <a:ext cx="8382001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Будем молиться всегда неземному</a:t>
            </a:r>
            <a:br>
              <a:rPr lang="ru-RU" sz="4000" b="1" dirty="0" smtClean="0"/>
            </a:br>
            <a:r>
              <a:rPr lang="ru-RU" sz="4000" b="1" dirty="0" smtClean="0"/>
              <a:t>В нашем хотенье земном!   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597df7a57b39a201d56bfa4135c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4151"/>
            <a:ext cx="7924800" cy="59496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3401" y="4267200"/>
            <a:ext cx="8077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Будем, как Солнце всегда молодое, </a:t>
            </a:r>
            <a:endParaRPr lang="ru-RU" sz="4000" dirty="0" smtClean="0"/>
          </a:p>
          <a:p>
            <a:pPr algn="ctr"/>
            <a:r>
              <a:rPr lang="ru-RU" sz="4000" b="1" dirty="0" smtClean="0"/>
              <a:t>Нежно ласкать огневые цветы, </a:t>
            </a:r>
            <a:endParaRPr lang="ru-RU" sz="4000" dirty="0" smtClean="0"/>
          </a:p>
          <a:p>
            <a:pPr algn="ctr"/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592635e0387d3e7f71fc3432f35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1104900"/>
            <a:ext cx="8255000" cy="4648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381001" y="3886200"/>
            <a:ext cx="83820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Воздух прозрачный и всё золотое. </a:t>
            </a:r>
            <a:endParaRPr lang="ru-RU" sz="4000" dirty="0" smtClean="0"/>
          </a:p>
          <a:p>
            <a:pPr algn="ctr"/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581400" y="228601"/>
            <a:ext cx="5257800" cy="683264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 smtClean="0"/>
              <a:t>   Константин Бальмонт родился 3 (15) июня 1867 года в деревне </a:t>
            </a:r>
            <a:r>
              <a:rPr lang="ru-RU" dirty="0" err="1" smtClean="0"/>
              <a:t>Гумнищи</a:t>
            </a:r>
            <a:r>
              <a:rPr lang="ru-RU" dirty="0" smtClean="0"/>
              <a:t> Шуйского уезда Владимирской губернии, третьим из семи сыновей. Дед поэта был морским офицером, отец, Дмитрий Константинович Бальмонт (1835—1907) служил в Шуйском уездном суде и земстве: сначала — коллежским регистратором, затем мировым судьёй, наконец — председателем уездной земской управы. Мать, Вера Николаевна, урождённая Лебедева, происходила из генеральской семьи, в которой любили литературу и занимались ею профессионально; она оказала сильное влияние на мировоззрение будущего поэта, введя его в мир музыки, словесности, истории, первой научив постигать «красоту женской души». Вера Николаевна хорошо знала иностранные языки, много читала и не была чужда некоторого вольнодумства: в доме принимали «неблагонадёжных» гостей. Именно от матери Бальмонт, как сам он писал, унаследовал «необузданность и страстность», весь свой «душевный строй».</a:t>
            </a:r>
          </a:p>
          <a:p>
            <a:pPr algn="ctr"/>
            <a:endParaRPr lang="ru-RU" sz="2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11" name="Рисунок 10" descr="Шуя дом Бальмонт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524000"/>
            <a:ext cx="3061583" cy="2054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a259b65067bcda2372d141659a3cc3f.jpg" id="2" name="Рисунок 1"/>
          <p:cNvPicPr>
            <a:picLocks noChangeAspect="1"/>
          </p:cNvPicPr>
          <p:nvPr/>
        </p:nvPicPr>
        <p:blipFill>
          <a:blip r:embed="rId2"/>
          <a:srcRect b="70"/>
          <a:stretch>
            <a:fillRect/>
          </a:stretch>
        </p:blipFill>
        <p:spPr>
          <a:xfrm>
            <a:off x="609600" y="454151"/>
            <a:ext cx="8089900" cy="5870449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chemeClr val="tx1">
                <a:lumMod val="50000"/>
              </a:schemeClr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3400" y="3505200"/>
            <a:ext cx="8229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b="1" dirty="0" lang="ru-RU" smtClean="0" sz="4000">
                <a:solidFill>
                  <a:srgbClr val="002060"/>
                </a:solidFill>
              </a:rPr>
              <a:t>Счастлив ты? Будь же счастливее вдвое, </a:t>
            </a:r>
            <a:endParaRPr dirty="0" lang="ru-RU" smtClean="0" sz="4000">
              <a:solidFill>
                <a:srgbClr val="002060"/>
              </a:solidFill>
            </a:endParaRPr>
          </a:p>
          <a:p>
            <a:pPr algn="ctr"/>
            <a:r>
              <a:rPr b="1" dirty="0" lang="ru-RU" smtClean="0" sz="4000">
                <a:solidFill>
                  <a:srgbClr val="002060"/>
                </a:solidFill>
              </a:rPr>
              <a:t>Будь воплощеньем внезапной мечты! </a:t>
            </a:r>
            <a:endParaRPr dirty="0" lang="ru-RU" smtClean="0" sz="400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56aa865c0d050c080dc2970b06b7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454152"/>
            <a:ext cx="8001000" cy="600690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533401" y="3962400"/>
            <a:ext cx="8153400" cy="31700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Только не медлить в недвижном покое, </a:t>
            </a:r>
            <a:endParaRPr lang="ru-RU" sz="4000" dirty="0" smtClean="0">
              <a:solidFill>
                <a:srgbClr val="FFFF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Дальше, ещё, до заветной черты, </a:t>
            </a:r>
            <a:endParaRPr lang="ru-RU" sz="4000" dirty="0" smtClean="0">
              <a:solidFill>
                <a:srgbClr val="FFFF00"/>
              </a:solidFill>
            </a:endParaRPr>
          </a:p>
          <a:p>
            <a:pPr algn="ctr"/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58aa9953b094fd7819c893528d32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71035"/>
            <a:ext cx="7162800" cy="611593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914401" y="1295401"/>
            <a:ext cx="7315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Дальше, нас манит число роковое </a:t>
            </a:r>
            <a:endParaRPr lang="ru-RU" sz="4000" dirty="0" smtClean="0"/>
          </a:p>
          <a:p>
            <a:pPr algn="ctr"/>
            <a:r>
              <a:rPr lang="ru-RU" sz="4000" b="1" dirty="0" smtClean="0"/>
              <a:t>В Вечность, где новые вспыхнут цветы. 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5325402e20d94330b1b5f29f8496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32579"/>
            <a:ext cx="4114800" cy="61928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2401" y="5105400"/>
            <a:ext cx="88392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Будем как Солнце, оно — молодое. </a:t>
            </a:r>
            <a:endParaRPr lang="ru-RU" sz="4000" dirty="0" smtClean="0"/>
          </a:p>
          <a:p>
            <a:pPr algn="ctr"/>
            <a:r>
              <a:rPr lang="ru-RU" sz="4000" b="1" dirty="0" smtClean="0"/>
              <a:t>В этом завет Красоты!</a:t>
            </a:r>
            <a:endParaRPr lang="ru-RU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890-е годы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4114800" cy="612648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648200" y="1828800"/>
            <a:ext cx="4191000" cy="313932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/>
              <a:t>Бальмонта нередко причисляли к революционно настроенной молодежи, хотя, скорее всего, он был просто увлекающимся бунтарем, принимавшим участие в стихийных студенческих волнениях. Однако «неосторожные высказывания» о существующей власти служили поводом исключения его из гимназии и московского университета.</a:t>
            </a:r>
            <a:br>
              <a:rPr lang="ru-RU" dirty="0" smtClean="0"/>
            </a:br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533400"/>
            <a:ext cx="2686050" cy="308895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429000" y="1905000"/>
            <a:ext cx="5486400" cy="34778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dirty="0" smtClean="0"/>
              <a:t>Бальмонт несколько раз пытается получить специальность юриста, но вскоре понимает, что хочет серьёзно заниматься литературой. В 23 года он расстаётся с женой. Тяжело переживая разрыв, временами впадая в тяжёлую депрессию, он пытается совершить самоубийство, выбросившись из окна. Родные определяют его на длительное лечение. Лечение пошло на пользу, и Бальмонт полностью уходит в творчество. </a:t>
            </a:r>
            <a:br>
              <a:rPr lang="ru-RU" sz="2000" dirty="0" smtClean="0"/>
            </a:b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4200" y="304800"/>
            <a:ext cx="5791200" cy="68634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/>
              <a:t>   Издаётся несколько сборников стихов, о которых сочувственно отозвался В. Короленко, однако критики и читатели их не приняли. Но успех Бальмонту приносят блестящие переводы Ибсена, Байрона, Шелли, </a:t>
            </a:r>
            <a:r>
              <a:rPr lang="ru-RU" sz="2000" dirty="0" err="1" smtClean="0"/>
              <a:t>Лопе</a:t>
            </a:r>
            <a:r>
              <a:rPr lang="ru-RU" sz="2000" dirty="0" smtClean="0"/>
              <a:t> де Вега, Эдгара По и других поэтов и прозаиков. </a:t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   С середины 1890-х гг. Бальмонт занимает одно из ведущих мест в русском символизме, особенно после выпуска сборников «Под северным небом», «В безбрежности» и «Тишина». Он становится понятнее и ближе читателям. Его воспринимают как новатора, преобразователя стихотворных форм. Бальмонт в творчестве словно проходит два этапа. Неясное томление, фантазии, отход от реальности, а затем внезапное превращение в активную, революционную личность. Это особенно ярко выразилось в его «Лирике современной души» и сборнике «Будем как Солнце». </a:t>
            </a:r>
            <a:br>
              <a:rPr lang="ru-RU" sz="2000" dirty="0" smtClean="0"/>
            </a:b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1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217" y="228599"/>
            <a:ext cx="2185582" cy="2819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2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276600"/>
            <a:ext cx="2158583" cy="32918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28800" y="381000"/>
            <a:ext cx="7086599" cy="70480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1600" dirty="0" smtClean="0"/>
              <a:t>   Однако в 1905 г. в творчестве Бальмонта, по словам Блока, происходит «перелом». На протяжении 12 лет, с 1905 по 1917 год, выходит несколько сборников его стихов: «Литургия красоты», «Птицы в воздухе», «Хоровод времён, «Зарево Зорь», «Ясень. Видение древа», «Сонеты Солнца, Неба и Луны» (1917). Но все его произведения встречаются более чем прохладно. Бальмонт подсознательно чувствует это и, чтобы набраться новых впечатлений, решает отправиться в путешествие. Еще в 1896-1897 гг. он посетил почти все европейские страны. В 1905 г. – Америку. В 1906-1913 гг. Бальмонт побывал в Египте, Африке, Австралии, Новой Зеландии, Полинезии, Цейлоне, Индии, Новой Гвинее, Канарских и </a:t>
            </a:r>
            <a:r>
              <a:rPr lang="ru-RU" sz="1600" dirty="0" err="1" smtClean="0"/>
              <a:t>Балеарских</a:t>
            </a:r>
            <a:r>
              <a:rPr lang="ru-RU" sz="1600" dirty="0" smtClean="0"/>
              <a:t> островах. В 1916 г. Бальмонт едет в Японию. </a:t>
            </a:r>
            <a:br>
              <a:rPr lang="ru-RU" sz="1600" dirty="0" smtClean="0"/>
            </a:br>
            <a:r>
              <a:rPr lang="ru-RU" sz="1600" dirty="0" smtClean="0"/>
              <a:t>   Посещая различные страны, он изучает местные легенды, мифы и новые языки. Сам Константин Дмитриевич считал, что знает не менее 15 языков. Творчество народов мира вдохновляет его, и он с упоением занимается созданием очерков и новых поэтических сборников, в основу которых положены древние письменные источники. Например, индейские мифы вошли в книгу «Змеиные цветы», воспоминания о Египте – в книгу «Край Озириса», образы сказочной Океании воплотились в сборник стихов «Белый зодчий. Таинство четырёх светильников». </a:t>
            </a:r>
            <a:br>
              <a:rPr lang="ru-RU" sz="1600" dirty="0" smtClean="0"/>
            </a:br>
            <a:r>
              <a:rPr lang="ru-RU" sz="1600" dirty="0" smtClean="0"/>
              <a:t>   Необходимо отметить, что переводы делались Бальмонтом с подлинников. Не особенно заостряя своё внимание на точности перевода, он стремился донести до читателей «дух подлинника». Не забывал поэт и о своей родине: Волга, Урал, Сибирь. Впервые побывав в Грузии в 1914 г. Бальмонт изучает грузинский язык, чтобы перевести поэму  Ш. Руставели «Витязь в тигровой шкуре».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2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09600"/>
            <a:ext cx="1499016" cy="228599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48200" y="1676400"/>
            <a:ext cx="4343400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/>
              <a:t>   Бальмонт лояльно относится к новой власти, но, в отличие от Маяковского, считает, что поэт должен быть вне политики. Однако хаос гражданской войны Бальмонт принять не может и 25 июня 1920 г. навсегда покидает Россию.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Рисунок 3" descr="1912 год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685800"/>
            <a:ext cx="4014838" cy="5689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3400" y="914400"/>
            <a:ext cx="3733800" cy="50167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/>
              <a:t>   Во Франции поэт публикует в периодических изданиях разных стран свои произведения: «Дар Земле», «Песня рабочего молота», «Марево», «Стихи о России», «В раздвинутой дали», «</a:t>
            </a:r>
            <a:r>
              <a:rPr lang="ru-RU" sz="2000" dirty="0" err="1" smtClean="0"/>
              <a:t>Голубая</a:t>
            </a:r>
            <a:r>
              <a:rPr lang="ru-RU" sz="2000" dirty="0" smtClean="0"/>
              <a:t> подкова». </a:t>
            </a:r>
          </a:p>
          <a:p>
            <a:r>
              <a:rPr lang="ru-RU" sz="2000" dirty="0" smtClean="0"/>
              <a:t>   В 1923 г. появляются две книги автобиографической прозы: «Под новым серпом» и «Воздушный путь». Бальмонт работает над переводами европейских поэтов. В 1930 г. выходит в свет его перевод «Слова о полку Игореве». </a:t>
            </a:r>
            <a:endParaRPr lang="ru-RU" sz="2000" dirty="0"/>
          </a:p>
        </p:txBody>
      </p:sp>
      <p:pic>
        <p:nvPicPr>
          <p:cNvPr id="4" name="Рисунок 3" descr="il8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381000"/>
            <a:ext cx="3715213" cy="615966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347px-Konstantin_Balmont_by_Valentin_Serov_190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2438400" cy="420922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048000" y="304801"/>
            <a:ext cx="57912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dirty="0" smtClean="0"/>
              <a:t>   Первые десять лет жизни прошли в деревне. Всю жизнь Бальмонт с любовью вспоминал </a:t>
            </a:r>
            <a:r>
              <a:rPr lang="ru-RU" dirty="0" err="1" smtClean="0"/>
              <a:t>Гумнищи</a:t>
            </a:r>
            <a:r>
              <a:rPr lang="ru-RU" dirty="0" smtClean="0"/>
              <a:t> и родной край. В 1907 году он писал:</a:t>
            </a:r>
          </a:p>
          <a:p>
            <a:r>
              <a:rPr lang="ru-RU" i="1" dirty="0" smtClean="0"/>
              <a:t>   «Я вырос в саду, среди цветов, деревьев и бабочек. В наших местах есть леса и болота, есть красивые реки и озёра, растут по бочагам камыши и болотные лилии, сладостная дышит медуница, ночные фиалки колдуют, дрёма, васильки, незабудки, лютики, смешная заячья </a:t>
            </a:r>
            <a:r>
              <a:rPr lang="ru-RU" i="1" dirty="0" err="1" smtClean="0"/>
              <a:t>капустка</a:t>
            </a:r>
            <a:r>
              <a:rPr lang="ru-RU" i="1" dirty="0" smtClean="0"/>
              <a:t>, трогательный подорожник - и сколько - и сколько ещё!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  </a:t>
            </a:r>
            <a:r>
              <a:rPr lang="ru-RU" i="1" dirty="0" smtClean="0"/>
              <a:t>«Мои первые шаги, вы были шагами по садовым дорожкам среди бесчисленных цветущих трав, кустов и деревьев, — писал впоследствии Бальмонт, выражаясь обычным своим вычурным слогом, — Мои первые шаги, вы были первыми весенними песнями птиц, были окружены первыми перебегами тёплого ветра по белому царству цветущих яблонь и вишен, первыми волшебными зарницами </a:t>
            </a:r>
            <a:r>
              <a:rPr lang="ru-RU" i="1" dirty="0" err="1" smtClean="0"/>
              <a:t>постигания</a:t>
            </a:r>
            <a:r>
              <a:rPr lang="ru-RU" i="1" dirty="0" smtClean="0"/>
              <a:t>, что зори подобны неведомому Морю и высокое Солнце владеет всем…»</a:t>
            </a:r>
          </a:p>
          <a:p>
            <a:pPr algn="ctr"/>
            <a:endParaRPr lang="ru-RU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2209800"/>
            <a:ext cx="4419599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2000" dirty="0" smtClean="0"/>
              <a:t>   Последние годы Бальмонта мучает ностальгия по родине, он практически ничего не пишет. Умер Константин Бальмонт в 1942 г. в </a:t>
            </a:r>
            <a:r>
              <a:rPr lang="ru-RU" sz="2000" dirty="0" err="1" smtClean="0"/>
              <a:t>Нуази-ле-Гран</a:t>
            </a:r>
            <a:r>
              <a:rPr lang="ru-RU" sz="2000" dirty="0" smtClean="0"/>
              <a:t>, близ Парижа. </a:t>
            </a:r>
            <a:endParaRPr lang="ru-RU" sz="2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Рисунок 2" descr="Бальмонт и Цветковска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71600"/>
            <a:ext cx="3175000" cy="38989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5d135583468306ad61fd62b569a6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500" y="330200"/>
            <a:ext cx="8255000" cy="6197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143000" y="457201"/>
            <a:ext cx="7315200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Я в этот мир пришёл, чтоб видеть Солнце</a:t>
            </a:r>
            <a:br>
              <a:rPr lang="ru-RU" sz="4000" b="1" dirty="0" smtClean="0"/>
            </a:br>
            <a:r>
              <a:rPr lang="ru-RU" sz="4000" b="1" dirty="0" smtClean="0"/>
              <a:t>    И синий кругозор.</a:t>
            </a:r>
            <a:br>
              <a:rPr lang="ru-RU" sz="4000" b="1" dirty="0" smtClean="0"/>
            </a:b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54a8a7e1c49ed68c56ef20b597e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77" y="762000"/>
            <a:ext cx="8404123" cy="521055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2220875" y="3581400"/>
            <a:ext cx="5359096" cy="298543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Я в этот мир пришёл, чтоб видеть Солнце</a:t>
            </a:r>
            <a:br>
              <a:rPr lang="ru-RU" sz="4000" b="1" dirty="0" smtClean="0"/>
            </a:br>
            <a:r>
              <a:rPr lang="ru-RU" sz="4000" b="1" dirty="0" smtClean="0"/>
              <a:t>    И выси гор. </a:t>
            </a:r>
            <a:r>
              <a:rPr lang="ru-RU" sz="5400" b="1" dirty="0" smtClean="0"/>
              <a:t>  </a:t>
            </a:r>
            <a:endParaRPr lang="ru-RU" sz="5400" dirty="0" smtClean="0"/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0a2512879f116b4f8338a85b82e8b9eb.jpg"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685800"/>
            <a:ext cx="8255000" cy="5613400"/>
          </a:xfrm>
          <a:prstGeom prst="round2DiagRect">
            <a:avLst>
              <a:gd fmla="val 16667" name="adj1"/>
              <a:gd fmla="val 0" name="adj2"/>
            </a:avLst>
          </a:prstGeom>
          <a:ln cap="sq" w="88900">
            <a:solidFill>
              <a:schemeClr val="tx1">
                <a:lumMod val="50000"/>
              </a:schemeClr>
            </a:solidFill>
            <a:miter lim="800000"/>
          </a:ln>
          <a:effectLst>
            <a:outerShdw algn="tl" blurRad="254000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457200" y="4495800"/>
            <a:ext cx="8229600" cy="1323439"/>
          </a:xfrm>
          <a:prstGeom prst="rect">
            <a:avLst/>
          </a:prstGeom>
          <a:noFill/>
        </p:spPr>
        <p:txBody>
          <a:bodyPr bIns="45720" lIns="91440" rIns="91440" tIns="45720" wrap="square">
            <a:spAutoFit/>
          </a:bodyPr>
          <a:lstStyle/>
          <a:p>
            <a:pPr algn="ctr"/>
            <a:r>
              <a:rPr b="1" dirty="0" lang="ru-RU" smtClean="0" sz="4000"/>
              <a:t>Я в этот мир пришёл, чтоб видеть Море</a:t>
            </a:r>
            <a:endParaRPr b="0" cap="none" dirty="0" lang="ru-RU" spc="0" sz="4000">
              <a:ln cmpd="sng" w="18415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algn="tl" blurRad="63500" dir="3600000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grpId="0" id="5" nodeType="afterEffect" presetClass="entr" presetID="8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amond(in)" transition="in">
                                      <p:cBhvr>
                                        <p:cTn dur="2000" id="7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grpId="0" spid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5b7921bf666ae692b81bda3c40a5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617" y="762000"/>
            <a:ext cx="8520766" cy="53340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ямоугольник 3"/>
          <p:cNvSpPr/>
          <p:nvPr/>
        </p:nvSpPr>
        <p:spPr>
          <a:xfrm>
            <a:off x="304800" y="4571999"/>
            <a:ext cx="853439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</a:rPr>
              <a:t>И пышный цвет долин.</a:t>
            </a: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206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5b45778a78e67f4fff2fc5d7fca6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42900"/>
            <a:ext cx="4114800" cy="61722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2401" y="4419600"/>
            <a:ext cx="8763000" cy="236988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Я заключил миры в едином взоре,</a:t>
            </a:r>
            <a:br>
              <a:rPr lang="ru-RU" sz="4000" b="1" dirty="0" smtClean="0"/>
            </a:br>
            <a:r>
              <a:rPr lang="ru-RU" sz="4000" b="1" dirty="0" smtClean="0"/>
              <a:t>    Я властелин. </a:t>
            </a:r>
            <a:r>
              <a:rPr lang="ru-RU" sz="5400" b="1" dirty="0" smtClean="0"/>
              <a:t>  </a:t>
            </a:r>
            <a:endParaRPr lang="ru-RU" sz="5400" dirty="0" smtClean="0"/>
          </a:p>
          <a:p>
            <a:pPr algn="ctr"/>
            <a:endParaRPr lang="ru-RU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0a25cb8eedb64d16fbd173e0fe4ddbb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363153"/>
            <a:ext cx="7772400" cy="61316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152401" y="4648199"/>
            <a:ext cx="8839200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dirty="0" smtClean="0"/>
              <a:t>Я победил холодное забвенье,</a:t>
            </a:r>
            <a:br>
              <a:rPr lang="ru-RU" sz="4000" b="1" dirty="0" smtClean="0"/>
            </a:br>
            <a:r>
              <a:rPr lang="ru-RU" sz="4000" b="1" dirty="0" smtClean="0"/>
              <a:t>    Создав мечту мою.</a:t>
            </a:r>
            <a:br>
              <a:rPr lang="ru-RU" sz="4000" b="1" dirty="0" smtClean="0"/>
            </a:br>
            <a:endParaRPr lang="ru-RU" sz="40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112</TotalTime>
  <Words>800</Words>
  <PresentationFormat>Экран (4:3)</PresentationFormat>
  <Paragraphs>42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Литейная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Grey Wolf</cp:lastModifiedBy>
  <cp:revision>13</cp:revision>
  <dcterms:modified xsi:type="dcterms:W3CDTF">2010-10-18T04:58:42Z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1603629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D5.0.3</vt:lpwstr>
  </property>
</Properties>
</file>