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6" r:id="rId4"/>
    <p:sldId id="275" r:id="rId5"/>
    <p:sldId id="257" r:id="rId6"/>
    <p:sldId id="269" r:id="rId7"/>
    <p:sldId id="277" r:id="rId8"/>
    <p:sldId id="263" r:id="rId9"/>
    <p:sldId id="270" r:id="rId10"/>
    <p:sldId id="259" r:id="rId11"/>
    <p:sldId id="272" r:id="rId12"/>
    <p:sldId id="264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3300"/>
    <a:srgbClr val="B48900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6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84BD2-47F2-46D8-A1B9-070135387D12}" type="datetimeFigureOut">
              <a:rPr lang="ru-RU"/>
              <a:pPr>
                <a:defRPr/>
              </a:pPr>
              <a:t>24.11.2012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04E65-F1AD-4318-BB95-50A5895E60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9EBE9-037E-456C-87A4-D3A762044F46}" type="datetimeFigureOut">
              <a:rPr lang="ru-RU"/>
              <a:pPr>
                <a:defRPr/>
              </a:pPr>
              <a:t>24.11.2012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60788-D3C7-4E0A-99A6-FCE76C801F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E7C51-01E8-49DB-9DC2-F834199D8981}" type="datetimeFigureOut">
              <a:rPr lang="ru-RU"/>
              <a:pPr>
                <a:defRPr/>
              </a:pPr>
              <a:t>24.11.2012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B2D4F-D10F-4DA4-87E4-9580BF40F4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930D5-46CC-44DC-9BE3-B2EEFD3C762B}" type="datetimeFigureOut">
              <a:rPr lang="ru-RU"/>
              <a:pPr>
                <a:defRPr/>
              </a:pPr>
              <a:t>24.11.2012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4199-D34B-4544-9E63-9CA45F8145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FA66E-1C82-4CB4-913F-44B4918714EF}" type="datetimeFigureOut">
              <a:rPr lang="ru-RU"/>
              <a:pPr>
                <a:defRPr/>
              </a:pPr>
              <a:t>24.11.2012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77DF0-FF34-4A6C-8876-B37CEEAEE7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8F172-682D-46ED-B3EC-28552BD6F55C}" type="datetimeFigureOut">
              <a:rPr lang="ru-RU"/>
              <a:pPr>
                <a:defRPr/>
              </a:pPr>
              <a:t>24.11.2012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04A6F-595B-45A8-8F95-0D6D71EE8B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412C8-76B8-4B06-9788-2432F2CCEEC0}" type="datetimeFigureOut">
              <a:rPr lang="ru-RU"/>
              <a:pPr>
                <a:defRPr/>
              </a:pPr>
              <a:t>24.11.2012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BAE78-114A-4975-AFA7-79630A799B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11126-279B-4D09-9904-1164859DBC78}" type="datetimeFigureOut">
              <a:rPr lang="ru-RU"/>
              <a:pPr>
                <a:defRPr/>
              </a:pPr>
              <a:t>24.11.2012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4430-08A5-4CA3-8114-CCEFA75B13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6DAE1-8B7A-44CA-BBFB-DAB51661D555}" type="datetimeFigureOut">
              <a:rPr lang="ru-RU"/>
              <a:pPr>
                <a:defRPr/>
              </a:pPr>
              <a:t>24.11.2012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DB5CE-39F2-4DFB-8E16-023A80142F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9FDCE-0EBB-45BD-B78D-19456879A4BC}" type="datetimeFigureOut">
              <a:rPr lang="ru-RU"/>
              <a:pPr>
                <a:defRPr/>
              </a:pPr>
              <a:t>24.11.2012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472A7-5918-43ED-83B4-D77BF950BF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DC8DB-DC09-4D30-8EB9-7A22E00DE033}" type="datetimeFigureOut">
              <a:rPr lang="ru-RU"/>
              <a:pPr>
                <a:defRPr/>
              </a:pPr>
              <a:t>24.11.2012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4174C-EA17-4DC7-B5EB-A5B488F90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9000CE-71AC-4221-8786-1AAEDE2A4661}" type="datetimeFigureOut">
              <a:rPr lang="ru-RU"/>
              <a:pPr>
                <a:defRPr/>
              </a:pPr>
              <a:t>24.11.2012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0957F7-196D-42D7-8AD7-1416D3506A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literata.ru/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wm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literata.ru/" TargetMode="Externa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3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Presentations\ArtEllada_bedz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2174" y="4581525"/>
            <a:ext cx="7308850" cy="22764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latin typeface="Arial Narrow" pitchFamily="34" charset="0"/>
              </a:rPr>
              <a:t>       Учитель литературы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latin typeface="Arial Narrow" pitchFamily="34" charset="0"/>
              </a:rPr>
              <a:t>Салимова Мадина Ганиятулловна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latin typeface="Arial Narrow" pitchFamily="34" charset="0"/>
              </a:rPr>
              <a:t>МОУ  «Гуманитарная гимназия»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latin typeface="Arial Narrow" pitchFamily="34" charset="0"/>
              </a:rPr>
              <a:t>Сафоново - 2010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8"/>
            <a:ext cx="3036887" cy="4267200"/>
          </a:xfrm>
          <a:prstGeom prst="rect">
            <a:avLst/>
          </a:prstGeom>
          <a:noFill/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125538"/>
            <a:ext cx="235902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/>
        </p:nvSpPr>
        <p:spPr bwMode="auto">
          <a:xfrm>
            <a:off x="7656576" y="6534718"/>
            <a:ext cx="1487424" cy="32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Literata.Ru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G:\Presentations\ArtEllada_bed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5870575"/>
            <a:ext cx="9863138" cy="1158875"/>
          </a:xfrm>
          <a:prstGeom prst="rect">
            <a:avLst/>
          </a:prstGeom>
          <a:noFill/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188913"/>
            <a:ext cx="4835525" cy="598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G:\Presentations\ArtEllada_bed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Ворон и лисица.</a:t>
            </a:r>
            <a:b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4579" name="Содержимое 2"/>
          <p:cNvSpPr>
            <a:spLocks noGrp="1"/>
          </p:cNvSpPr>
          <p:nvPr>
            <p:ph sz="half" idx="1"/>
          </p:nvPr>
        </p:nvSpPr>
        <p:spPr>
          <a:xfrm>
            <a:off x="0" y="620713"/>
            <a:ext cx="9144000" cy="6237287"/>
          </a:xfrm>
        </p:spPr>
        <p:txBody>
          <a:bodyPr/>
          <a:lstStyle/>
          <a:p>
            <a:r>
              <a:rPr lang="ru-RU" smtClean="0"/>
              <a:t>Ворон унёс кусок мяса и уселся на дерево. Лисица увидела, и захотелось ей заполучить это мясо. Стала она перед вороном и принялась его расхваливать: уж и велик он, и красив, и мог бы получше других стать царём над птицами, да и стал бы, конечно, будь у него ещё и голос. Ворону и захотелось показать ей, что есть у него голос: выпустил он мясо и закаркал. А лисица подбежала, ухватила мясо и говорит: «Эх, ворон, кабы у тебя ещё и ум был в голове, - ничего бы тебе больше не требовалось, чтобы царствовать».</a:t>
            </a:r>
          </a:p>
          <a:p>
            <a:pPr>
              <a:buFont typeface="Arial" charset="0"/>
              <a:buNone/>
            </a:pPr>
            <a:r>
              <a:rPr lang="ru-RU" smtClean="0"/>
              <a:t> </a:t>
            </a:r>
          </a:p>
          <a:p>
            <a:endParaRPr lang="ru-RU" smtClean="0"/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4576763"/>
            <a:ext cx="1655763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965700"/>
            <a:ext cx="16557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419475" y="4941888"/>
            <a:ext cx="3168650" cy="1814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Constantia" pitchFamily="18" charset="0"/>
              </a:rPr>
              <a:t>Вспомните аналогичную басню И.А.Крылова .</a:t>
            </a:r>
          </a:p>
        </p:txBody>
      </p:sp>
      <p:pic>
        <p:nvPicPr>
          <p:cNvPr id="24583" name="Picture 8" descr="j0299125"/>
          <p:cNvPicPr>
            <a:picLocks noGrp="1" noChangeAspect="1" noChangeArrowheads="1"/>
          </p:cNvPicPr>
          <p:nvPr>
            <p:ph/>
          </p:nvPr>
        </p:nvPicPr>
        <p:blipFill>
          <a:blip r:embed="rId5"/>
          <a:srcRect/>
          <a:stretch>
            <a:fillRect/>
          </a:stretch>
        </p:blipFill>
        <p:spPr>
          <a:xfrm>
            <a:off x="2411413" y="5157788"/>
            <a:ext cx="1296987" cy="170021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G:\Presentations\ArtEllada_bedz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404813"/>
            <a:ext cx="2376487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1916113"/>
            <a:ext cx="33274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50825" y="404813"/>
            <a:ext cx="2474913" cy="2436812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2588" y="3905250"/>
            <a:ext cx="212725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66863" y="-225425"/>
            <a:ext cx="6480175" cy="198755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/>
          <a:srcRect l="15120" t="9450" r="14321" b="9281"/>
          <a:stretch>
            <a:fillRect/>
          </a:stretch>
        </p:blipFill>
        <p:spPr bwMode="auto">
          <a:xfrm>
            <a:off x="323850" y="3130550"/>
            <a:ext cx="2303463" cy="3538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G:\Presentations\ArtEllada_bed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19475" y="1125538"/>
            <a:ext cx="5724525" cy="57324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bg2">
                    <a:lumMod val="90000"/>
                  </a:schemeClr>
                </a:solidFill>
              </a:rPr>
              <a:t>Благодаря Эзопу в обиходе появилось выражение «Эзопов язык». Что означает это выражение?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90000"/>
                  </a:schemeClr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- Иносказательное выражение мыслей.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bg2">
                    <a:lumMod val="90000"/>
                  </a:schemeClr>
                </a:solidFill>
              </a:rPr>
              <a:t>- С какой целью поэты пользовались Эзоповым языком?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90000"/>
                  </a:schemeClr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-    Эзопов язык, понятный искушённому читателю, позволял избегать преследований властей и выражать запретные мысли при помощи различных приёмов.</a:t>
            </a:r>
            <a:endParaRPr lang="ru-RU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981075"/>
            <a:ext cx="2963862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7875" y="-182563"/>
            <a:ext cx="5121275" cy="1133476"/>
          </a:xfrm>
          <a:prstGeom prst="rect">
            <a:avLst/>
          </a:prstGeom>
          <a:noFill/>
        </p:spPr>
      </p:pic>
      <p:sp>
        <p:nvSpPr>
          <p:cNvPr id="6" name="Содержимое 7"/>
          <p:cNvSpPr>
            <a:spLocks noGrp="1"/>
          </p:cNvSpPr>
          <p:nvPr/>
        </p:nvSpPr>
        <p:spPr bwMode="auto">
          <a:xfrm>
            <a:off x="1071538" y="6357958"/>
            <a:ext cx="1487424" cy="32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Literata.Ru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G:\Presentations\ArtEllada_bedz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90000"/>
                  </a:schemeClr>
                </a:solidFill>
              </a:rPr>
              <a:t>Басня</a:t>
            </a:r>
            <a:endParaRPr lang="ru-RU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5363" name="Прямоугольник 8"/>
          <p:cNvSpPr>
            <a:spLocks noChangeArrowheads="1"/>
          </p:cNvSpPr>
          <p:nvPr/>
        </p:nvSpPr>
        <p:spPr bwMode="auto">
          <a:xfrm>
            <a:off x="250825" y="765175"/>
            <a:ext cx="8605838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Басня</a:t>
            </a:r>
            <a:r>
              <a:rPr lang="ru-RU" sz="2800">
                <a:latin typeface="Calibri" pitchFamily="34" charset="0"/>
              </a:rPr>
              <a:t> — один из древнейших литературных жанров,</a:t>
            </a:r>
          </a:p>
          <a:p>
            <a:pPr>
              <a:buFontTx/>
              <a:buChar char="-"/>
            </a:pPr>
            <a:r>
              <a:rPr lang="ru-RU" sz="2800">
                <a:latin typeface="Calibri" pitchFamily="34" charset="0"/>
              </a:rPr>
              <a:t>короткий занимательный рассказ в стихах или прозе с обязательным нравоучительным выводом. Древней Греции был знаменит Эзоп (VI—V века до нашей эры), писавший басни в прозе.</a:t>
            </a:r>
          </a:p>
          <a:p>
            <a:r>
              <a:rPr lang="ru-RU" sz="2800">
                <a:latin typeface="Calibri" pitchFamily="34" charset="0"/>
              </a:rPr>
              <a:t>Мораль – нравоучение, поучение. Басня содержит мораль, чтобы автор мог показать собственное отношение к рассказанному в басне, донести                            до читателя авторскую идею. 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4168775"/>
            <a:ext cx="183515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3813" y="4724400"/>
            <a:ext cx="25003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G:\Presentations\ArtEllada_bed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2888"/>
            <a:ext cx="8229600" cy="136842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bg2">
                    <a:lumMod val="90000"/>
                  </a:schemeClr>
                </a:solidFill>
              </a:rPr>
              <a:t>Приёмы баснописцев</a:t>
            </a:r>
            <a:endParaRPr lang="ru-RU" sz="4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908050"/>
            <a:ext cx="8229600" cy="521811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/>
              <a:t>             - При помощи каких приёмов писатели-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                   баснописцы выражали свои мысли?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900" dirty="0" smtClean="0">
                <a:solidFill>
                  <a:schemeClr val="bg1"/>
                </a:solidFill>
              </a:rPr>
              <a:t>-</a:t>
            </a:r>
            <a:r>
              <a:rPr lang="ru-RU" sz="3900" dirty="0" smtClean="0"/>
              <a:t> </a:t>
            </a:r>
            <a:r>
              <a:rPr lang="ru-RU" sz="3900" b="1" dirty="0" smtClean="0">
                <a:solidFill>
                  <a:schemeClr val="bg1"/>
                </a:solidFill>
              </a:rPr>
              <a:t>Аллегория</a:t>
            </a:r>
            <a:r>
              <a:rPr lang="ru-RU" sz="3900" dirty="0" smtClean="0">
                <a:solidFill>
                  <a:schemeClr val="bg1"/>
                </a:solidFill>
              </a:rPr>
              <a:t> – иносказание;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900" b="1" dirty="0" smtClean="0">
                <a:solidFill>
                  <a:schemeClr val="bg1"/>
                </a:solidFill>
              </a:rPr>
              <a:t>метафора </a:t>
            </a:r>
            <a:r>
              <a:rPr lang="ru-RU" dirty="0" smtClean="0">
                <a:solidFill>
                  <a:schemeClr val="bg1"/>
                </a:solidFill>
              </a:rPr>
              <a:t>– употребление слов в переносном значении для определения предмета на основе сходства значения, уподобления;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900" b="1" dirty="0" smtClean="0">
                <a:solidFill>
                  <a:schemeClr val="bg1"/>
                </a:solidFill>
              </a:rPr>
              <a:t>ирония</a:t>
            </a:r>
            <a:r>
              <a:rPr lang="ru-RU" dirty="0" smtClean="0">
                <a:solidFill>
                  <a:schemeClr val="bg1"/>
                </a:solidFill>
              </a:rPr>
              <a:t> – скрытая насмешка, иносказание).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388" name="Picture 8" descr="j02991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765175"/>
            <a:ext cx="151130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G:\Presentations\ArtEllada_bedz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90000"/>
                  </a:schemeClr>
                </a:solidFill>
              </a:rPr>
              <a:t>Аллегория</a:t>
            </a:r>
            <a:endParaRPr lang="ru-RU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7411" name="Прямоугольник 10"/>
          <p:cNvSpPr>
            <a:spLocks noChangeArrowheads="1"/>
          </p:cNvSpPr>
          <p:nvPr/>
        </p:nvSpPr>
        <p:spPr bwMode="auto">
          <a:xfrm>
            <a:off x="2627313" y="908050"/>
            <a:ext cx="3960812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>
                <a:latin typeface="Calibri" pitchFamily="34" charset="0"/>
              </a:rPr>
              <a:t>Иносказание в басне заключается в том, что главными героями являются животные. </a:t>
            </a:r>
          </a:p>
          <a:p>
            <a:pPr>
              <a:buFont typeface="Wingdings" pitchFamily="2" charset="2"/>
              <a:buChar char="q"/>
            </a:pPr>
            <a:r>
              <a:rPr lang="ru-RU" sz="2800">
                <a:latin typeface="Calibri" pitchFamily="34" charset="0"/>
              </a:rPr>
              <a:t>Они не имеют собственных имён.</a:t>
            </a:r>
          </a:p>
          <a:p>
            <a:pPr>
              <a:buFont typeface="Wingdings" pitchFamily="2" charset="2"/>
              <a:buChar char="q"/>
            </a:pPr>
            <a:r>
              <a:rPr lang="ru-RU" sz="2800">
                <a:latin typeface="Calibri" pitchFamily="34" charset="0"/>
              </a:rPr>
              <a:t>За их обобщёнными образами скрываются люди с их характерами </a:t>
            </a:r>
          </a:p>
          <a:p>
            <a:pPr>
              <a:buFont typeface="Wingdings" pitchFamily="2" charset="2"/>
              <a:buChar char="q"/>
            </a:pPr>
            <a:r>
              <a:rPr lang="ru-RU" sz="2800">
                <a:latin typeface="Calibri" pitchFamily="34" charset="0"/>
              </a:rPr>
              <a:t>и недостатками.</a:t>
            </a:r>
          </a:p>
          <a:p>
            <a:r>
              <a:rPr lang="ru-RU" sz="2800">
                <a:latin typeface="Calibri" pitchFamily="34" charset="0"/>
              </a:rPr>
              <a:t> 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404813"/>
            <a:ext cx="25622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3375"/>
            <a:ext cx="2627313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60800"/>
            <a:ext cx="262255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4770438"/>
            <a:ext cx="28575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G:\Presentations\ArtEllada_bed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>
            <a:normAutofit/>
          </a:bodyPr>
          <a:lstStyle/>
          <a:p>
            <a:r>
              <a:rPr lang="ru-RU" sz="4000" b="1" smtClean="0">
                <a:solidFill>
                  <a:srgbClr val="DDD9C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/>
                <a:ea typeface="Gungsuh"/>
                <a:cs typeface="Arabic Typesetting"/>
              </a:rPr>
              <a:t>Эзоп</a:t>
            </a:r>
            <a:r>
              <a:rPr lang="ru-RU" sz="4000" smtClean="0">
                <a:ea typeface="Gungsuh"/>
                <a:cs typeface="Arabic Typesetting"/>
              </a:rPr>
              <a:t> </a:t>
            </a:r>
            <a:r>
              <a:rPr lang="ru-RU" sz="2800" smtClean="0">
                <a:ea typeface="Gungsuh"/>
                <a:cs typeface="Arabic Typesetting"/>
              </a:rPr>
              <a:t/>
            </a:r>
            <a:br>
              <a:rPr lang="ru-RU" sz="2800" smtClean="0">
                <a:ea typeface="Gungsuh"/>
                <a:cs typeface="Arabic Typesetting"/>
              </a:rPr>
            </a:br>
            <a:r>
              <a:rPr lang="ru-RU" sz="3200" smtClean="0">
                <a:solidFill>
                  <a:srgbClr val="DDD9C3"/>
                </a:solidFill>
                <a:ea typeface="Gungsuh"/>
                <a:cs typeface="Arabic Typesetting"/>
              </a:rPr>
              <a:t>(VI—V в. до н. э.)</a:t>
            </a:r>
            <a:r>
              <a:rPr lang="ru-RU" sz="3200" b="1" smtClean="0">
                <a:solidFill>
                  <a:srgbClr val="DDD9C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/>
                <a:ea typeface="Gungsuh"/>
                <a:cs typeface="Arabic Typesetting"/>
              </a:rPr>
              <a:t>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1196975"/>
            <a:ext cx="5867400" cy="61198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- полулегендарный раб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          с острова Самос,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          живший в VI в. до н. э.,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автор множества басен,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      ставших достоянием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     европейской – земной культуры.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Его сюжетами пользовались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      такие мастера басни, как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         </a:t>
            </a:r>
            <a:r>
              <a:rPr lang="ru-RU" b="1" dirty="0" smtClean="0">
                <a:solidFill>
                  <a:schemeClr val="bg2">
                    <a:lumMod val="90000"/>
                  </a:schemeClr>
                </a:solidFill>
              </a:rPr>
              <a:t>Лафонтен и Крылов.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Его афоризмы вошли в нашу жизнь... 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724525" y="6092825"/>
            <a:ext cx="3419475" cy="76517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Эзо́п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150 до н. э. Рим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Villa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Albani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коллекция)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1268413"/>
            <a:ext cx="3095625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G:\Presentations\ArtEllada_bed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7388" y="60325"/>
            <a:ext cx="3498850" cy="62547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476672"/>
            <a:ext cx="6191672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      Известно, что Эзоп был рабом. Благодаря своему уму он добился свободы.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    Даже правители Греции прислушивались к его советам, выраженным в иносказательной форме. В своих баснях под видом животных Эзоп высмеивал глупость, </a:t>
            </a:r>
            <a:r>
              <a:rPr lang="ru-RU" sz="2400" dirty="0">
                <a:ln>
                  <a:solidFill>
                    <a:srgbClr val="993300"/>
                  </a:solidFill>
                </a:ln>
                <a:latin typeface="+mn-lt"/>
              </a:rPr>
              <a:t>жадность</a:t>
            </a:r>
            <a:r>
              <a:rPr lang="ru-RU" sz="2400" dirty="0">
                <a:latin typeface="+mn-lt"/>
              </a:rPr>
              <a:t> и другие пороки людей. Многие принимали это на свой счёт.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           Чтобы отомстить Эзопу, обиженные им люди подложили в его котомку золотую чашу, украденную из храма. Согласно легенде, когда Эзопа схватили, его должны были либо казнить, либо он снова должен был признать себя рабом – и тогда хозяин уплатил бы штраф, а Эзоп сохранил бы жизнь.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         Эзоп не захотел терять свободу и выбрал смерть свободного человека.</a:t>
            </a:r>
          </a:p>
        </p:txBody>
      </p:sp>
      <p:sp>
        <p:nvSpPr>
          <p:cNvPr id="19460" name="TextBox 8"/>
          <p:cNvSpPr txBox="1">
            <a:spLocks noChangeArrowheads="1"/>
          </p:cNvSpPr>
          <p:nvPr/>
        </p:nvSpPr>
        <p:spPr bwMode="auto">
          <a:xfrm>
            <a:off x="6227763" y="6021388"/>
            <a:ext cx="2916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2"/>
                </a:solidFill>
                <a:latin typeface="Calibri" pitchFamily="34" charset="0"/>
              </a:rPr>
              <a:t>Картина Диего Веласкеса (1639 – 1640)</a:t>
            </a:r>
          </a:p>
        </p:txBody>
      </p:sp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9163" y="-347663"/>
            <a:ext cx="3827462" cy="110331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G:\Presentations\ArtEllada_bed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8785225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G:\Presentations\ArtEllada_bedz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3575" y="1125538"/>
            <a:ext cx="18986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3654" t="12817" r="-1361" b="16757"/>
          <a:stretch>
            <a:fillRect/>
          </a:stretch>
        </p:blipFill>
        <p:spPr>
          <a:xfrm>
            <a:off x="6443663" y="333375"/>
            <a:ext cx="2625725" cy="2951163"/>
          </a:xfrm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1038" y="-255588"/>
            <a:ext cx="4887912" cy="1212851"/>
          </a:xfrm>
          <a:prstGeom prst="rect">
            <a:avLst/>
          </a:prstGeom>
          <a:noFill/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333375"/>
            <a:ext cx="20161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5875" y="4194175"/>
            <a:ext cx="35337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84438" y="1052513"/>
            <a:ext cx="197167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99225" y="3573463"/>
            <a:ext cx="264477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5" descr="сканирование0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825" y="4876800"/>
            <a:ext cx="15843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5288" y="2420938"/>
            <a:ext cx="177006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G:\Presentations\ArtEllada_bed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90000"/>
                  </a:schemeClr>
                </a:solidFill>
              </a:rPr>
              <a:t>Эзоп.    «Крестьянин и дети» </a:t>
            </a:r>
            <a:endParaRPr lang="ru-RU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sz="half" idx="1"/>
          </p:nvPr>
        </p:nvSpPr>
        <p:spPr>
          <a:xfrm>
            <a:off x="0" y="692150"/>
            <a:ext cx="5867400" cy="61658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/>
              <a:t> </a:t>
            </a:r>
            <a:r>
              <a:rPr lang="ru-RU" sz="2400" b="1" smtClean="0"/>
              <a:t>Один крестьянин-виноградарь </a:t>
            </a:r>
          </a:p>
          <a:p>
            <a:pPr>
              <a:buFont typeface="Arial" charset="0"/>
              <a:buNone/>
            </a:pPr>
            <a:r>
              <a:rPr lang="ru-RU" sz="2400" b="1" smtClean="0"/>
              <a:t>   Участок свой из края в край </a:t>
            </a:r>
          </a:p>
          <a:p>
            <a:pPr>
              <a:buFont typeface="Arial" charset="0"/>
              <a:buNone/>
            </a:pPr>
            <a:r>
              <a:rPr lang="ru-RU" sz="2400" b="1" smtClean="0"/>
              <a:t>   Возделывал всегда, как надо, </a:t>
            </a:r>
          </a:p>
          <a:p>
            <a:pPr>
              <a:buFont typeface="Arial" charset="0"/>
              <a:buNone/>
            </a:pPr>
            <a:r>
              <a:rPr lang="ru-RU" sz="2400" b="1" smtClean="0"/>
              <a:t>   Чтоб был высоким урожай. </a:t>
            </a:r>
          </a:p>
          <a:p>
            <a:pPr>
              <a:buFont typeface="Arial" charset="0"/>
              <a:buNone/>
            </a:pPr>
            <a:r>
              <a:rPr lang="ru-RU" sz="2400" b="1" smtClean="0"/>
              <a:t>   </a:t>
            </a:r>
          </a:p>
          <a:p>
            <a:pPr>
              <a:buFont typeface="Arial" charset="0"/>
              <a:buNone/>
            </a:pPr>
            <a:r>
              <a:rPr lang="ru-RU" sz="2400" b="1" smtClean="0"/>
              <a:t>   Поняв, что дни уж сочтены, </a:t>
            </a:r>
          </a:p>
          <a:p>
            <a:pPr>
              <a:buFont typeface="Arial" charset="0"/>
              <a:buNone/>
            </a:pPr>
            <a:r>
              <a:rPr lang="ru-RU" sz="2400" b="1" smtClean="0"/>
              <a:t>   Подумал, как найти бы средство, </a:t>
            </a:r>
          </a:p>
          <a:p>
            <a:pPr>
              <a:buFont typeface="Arial" charset="0"/>
              <a:buNone/>
            </a:pPr>
            <a:r>
              <a:rPr lang="ru-RU" sz="2400" b="1" smtClean="0"/>
              <a:t>   Чтоб глупые еще сыны </a:t>
            </a:r>
          </a:p>
          <a:p>
            <a:pPr>
              <a:buFont typeface="Arial" charset="0"/>
              <a:buNone/>
            </a:pPr>
            <a:r>
              <a:rPr lang="ru-RU" sz="2400" b="1" smtClean="0"/>
              <a:t>   Не растранжирили наследство. </a:t>
            </a:r>
          </a:p>
          <a:p>
            <a:pPr>
              <a:buFont typeface="Arial" charset="0"/>
              <a:buNone/>
            </a:pPr>
            <a:endParaRPr lang="ru-RU" sz="2400" b="1" smtClean="0"/>
          </a:p>
          <a:p>
            <a:pPr>
              <a:buFont typeface="Arial" charset="0"/>
              <a:buNone/>
            </a:pPr>
            <a:r>
              <a:rPr lang="ru-RU" sz="2400" b="1" smtClean="0"/>
              <a:t>   Вот, сыновей к себе позвав, </a:t>
            </a:r>
          </a:p>
          <a:p>
            <a:pPr>
              <a:buFont typeface="Arial" charset="0"/>
              <a:buNone/>
            </a:pPr>
            <a:r>
              <a:rPr lang="ru-RU" sz="2400" b="1" smtClean="0"/>
              <a:t>   Сказал, лозу не указав, </a:t>
            </a:r>
          </a:p>
          <a:p>
            <a:pPr>
              <a:buFont typeface="Arial" charset="0"/>
              <a:buNone/>
            </a:pPr>
            <a:r>
              <a:rPr lang="ru-RU" sz="2400" b="1" smtClean="0"/>
              <a:t>   Что под лозой зарытый клад </a:t>
            </a:r>
          </a:p>
          <a:p>
            <a:pPr>
              <a:buFont typeface="Arial" charset="0"/>
              <a:buNone/>
            </a:pPr>
            <a:r>
              <a:rPr lang="ru-RU" sz="2400" b="1" smtClean="0"/>
              <a:t>   В наследство им оставить рад. </a:t>
            </a:r>
          </a:p>
          <a:p>
            <a:pPr>
              <a:buFont typeface="Arial" charset="0"/>
              <a:buNone/>
            </a:pPr>
            <a:r>
              <a:rPr lang="ru-RU" sz="2400" b="1" smtClean="0"/>
              <a:t>  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3" y="1052513"/>
            <a:ext cx="4319587" cy="6049962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Он умер. Сыновья, не зная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Где спрятан клад, лопаты взяли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И землю всю перекопали;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Клад не нашли, но урожая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Добились в этот год такого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Невиданного, право слово: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Он их обогатил стократ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Щедрее, чем заветный клад.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С тех пор известно на миру,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Что клад для человека - труд.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557</Words>
  <Application>Microsoft Office PowerPoint</Application>
  <PresentationFormat>Экран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Басня</vt:lpstr>
      <vt:lpstr>Приёмы баснописцев</vt:lpstr>
      <vt:lpstr>Аллегория</vt:lpstr>
      <vt:lpstr>Эзоп  (VI—V в. до н. э.) </vt:lpstr>
      <vt:lpstr>Слайд 6</vt:lpstr>
      <vt:lpstr>Слайд 7</vt:lpstr>
      <vt:lpstr>Слайд 8</vt:lpstr>
      <vt:lpstr>Эзоп.    «Крестьянин и дети» </vt:lpstr>
      <vt:lpstr>Слайд 10</vt:lpstr>
      <vt:lpstr>Ворон и лисица.   </vt:lpstr>
      <vt:lpstr>Слайд 12</vt:lpstr>
      <vt:lpstr>Слайд 13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Древнюю Грецию</dc:title>
  <dc:creator>админ</dc:creator>
  <cp:lastModifiedBy>Inkognito</cp:lastModifiedBy>
  <cp:revision>12</cp:revision>
  <dcterms:created xsi:type="dcterms:W3CDTF">2010-11-13T15:23:03Z</dcterms:created>
  <dcterms:modified xsi:type="dcterms:W3CDTF">2012-11-24T15:28:30Z</dcterms:modified>
</cp:coreProperties>
</file>