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4"/>
  </p:notesMasterIdLst>
  <p:handoutMasterIdLst>
    <p:handoutMasterId r:id="rId35"/>
  </p:handoutMasterIdLst>
  <p:sldIdLst>
    <p:sldId id="256" r:id="rId2"/>
    <p:sldId id="276" r:id="rId3"/>
    <p:sldId id="257" r:id="rId4"/>
    <p:sldId id="286" r:id="rId5"/>
    <p:sldId id="275" r:id="rId6"/>
    <p:sldId id="277" r:id="rId7"/>
    <p:sldId id="258" r:id="rId8"/>
    <p:sldId id="260" r:id="rId9"/>
    <p:sldId id="259" r:id="rId10"/>
    <p:sldId id="261" r:id="rId11"/>
    <p:sldId id="281" r:id="rId12"/>
    <p:sldId id="263" r:id="rId13"/>
    <p:sldId id="262" r:id="rId14"/>
    <p:sldId id="282" r:id="rId15"/>
    <p:sldId id="264" r:id="rId16"/>
    <p:sldId id="265" r:id="rId17"/>
    <p:sldId id="266" r:id="rId18"/>
    <p:sldId id="285" r:id="rId19"/>
    <p:sldId id="267" r:id="rId20"/>
    <p:sldId id="268" r:id="rId21"/>
    <p:sldId id="270" r:id="rId22"/>
    <p:sldId id="271" r:id="rId23"/>
    <p:sldId id="272" r:id="rId24"/>
    <p:sldId id="273" r:id="rId25"/>
    <p:sldId id="274" r:id="rId26"/>
    <p:sldId id="269" r:id="rId27"/>
    <p:sldId id="279" r:id="rId28"/>
    <p:sldId id="280" r:id="rId29"/>
    <p:sldId id="283" r:id="rId30"/>
    <p:sldId id="288" r:id="rId31"/>
    <p:sldId id="287" r:id="rId32"/>
    <p:sldId id="28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54" autoAdjust="0"/>
    <p:restoredTop sz="94660" autoAdjust="0"/>
  </p:normalViewPr>
  <p:slideViewPr>
    <p:cSldViewPr>
      <p:cViewPr varScale="1">
        <p:scale>
          <a:sx n="83" d="100"/>
          <a:sy n="83" d="100"/>
        </p:scale>
        <p:origin x="-804" y="-84"/>
      </p:cViewPr>
      <p:guideLst>
        <p:guide orient="horz" pos="2160"/>
        <p:guide pos="2880"/>
      </p:guideLst>
    </p:cSldViewPr>
  </p:slideViewPr>
  <p:outlineViewPr>
    <p:cViewPr>
      <p:scale>
        <a:sx n="33" d="100"/>
        <a:sy n="33" d="100"/>
      </p:scale>
      <p:origin x="0" y="160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1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9D8382-74C5-41E2-82F4-F3E9BF6A4F3D}" type="slidenum">
              <a:rPr lang="ru-RU"/>
              <a:pPr>
                <a:defRPr/>
              </a:pPr>
              <a:t>‹#›</a:t>
            </a:fld>
            <a:endParaRPr lang="ru-RU"/>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54547A-050C-4B77-915F-668A6DFCAD47}" type="slidenum">
              <a:rPr lang="ru-RU"/>
              <a:pPr>
                <a:defRPr/>
              </a:pPr>
              <a:t>‹#›</a:t>
            </a:fld>
            <a:endParaRPr lang="ru-RU"/>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smtClean="0"/>
            </a:lvl1pPr>
            <a:extLst/>
          </a:lstStyle>
          <a:p>
            <a:pPr>
              <a:defRPr/>
            </a:pPr>
            <a:fld id="{05366262-F8D8-4E3C-9760-DC612DBC674B}" type="datetime1">
              <a:rPr lang="ru-RU"/>
              <a:pPr>
                <a:defRPr/>
              </a:pPr>
              <a:t>24.11.2012</a:t>
            </a:fld>
            <a:endParaRPr lang="ru-RU"/>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561F1BA-F4B4-40A4-9C32-3F08ED75D2BD}" type="slidenum">
              <a:rPr lang="ru-RU"/>
              <a:pPr>
                <a:defRPr/>
              </a:pPr>
              <a:t>‹#›</a:t>
            </a:fld>
            <a:endParaRPr lang="ru-RU"/>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078DFAC8-E464-4E81-86BE-85D749832AA4}" type="datetime1">
              <a:rPr lang="ru-RU"/>
              <a:pPr>
                <a:defRPr/>
              </a:pPr>
              <a:t>24.11.2012</a:t>
            </a:fld>
            <a:endParaRPr lang="ru-RU"/>
          </a:p>
        </p:txBody>
      </p:sp>
      <p:sp>
        <p:nvSpPr>
          <p:cNvPr id="6" name="Номер слайда 22"/>
          <p:cNvSpPr>
            <a:spLocks noGrp="1"/>
          </p:cNvSpPr>
          <p:nvPr>
            <p:ph type="sldNum" sz="quarter" idx="12"/>
          </p:nvPr>
        </p:nvSpPr>
        <p:spPr/>
        <p:txBody>
          <a:bodyPr/>
          <a:lstStyle>
            <a:lvl1pPr>
              <a:defRPr/>
            </a:lvl1pPr>
          </a:lstStyle>
          <a:p>
            <a:pPr>
              <a:defRPr/>
            </a:pPr>
            <a:fld id="{00CEF518-842D-499B-BD2E-1C2B3EF95E0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25A3DFDC-9091-48E7-8A01-2C4245220AAF}" type="datetime1">
              <a:rPr lang="ru-RU"/>
              <a:pPr>
                <a:defRPr/>
              </a:pPr>
              <a:t>24.11.2012</a:t>
            </a:fld>
            <a:endParaRPr lang="ru-RU"/>
          </a:p>
        </p:txBody>
      </p:sp>
      <p:sp>
        <p:nvSpPr>
          <p:cNvPr id="6" name="Номер слайда 22"/>
          <p:cNvSpPr>
            <a:spLocks noGrp="1"/>
          </p:cNvSpPr>
          <p:nvPr>
            <p:ph type="sldNum" sz="quarter" idx="12"/>
          </p:nvPr>
        </p:nvSpPr>
        <p:spPr/>
        <p:txBody>
          <a:bodyPr/>
          <a:lstStyle>
            <a:lvl1pPr>
              <a:defRPr/>
            </a:lvl1pPr>
          </a:lstStyle>
          <a:p>
            <a:pPr>
              <a:defRPr/>
            </a:pPr>
            <a:fld id="{87D0C1AC-7D66-417F-9CA3-85D34CC0C1F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smtClean="0"/>
            </a:lvl1pPr>
            <a:extLst/>
          </a:lstStyle>
          <a:p>
            <a:pPr>
              <a:defRPr/>
            </a:pPr>
            <a:fld id="{7F45A21C-8EC0-48AD-A4C6-85F0DCE414EE}" type="datetime1">
              <a:rPr lang="ru-RU"/>
              <a:pPr>
                <a:defRPr/>
              </a:pPr>
              <a:t>24.11.2012</a:t>
            </a:fld>
            <a:endParaRPr lang="ru-RU"/>
          </a:p>
        </p:txBody>
      </p:sp>
      <p:sp>
        <p:nvSpPr>
          <p:cNvPr id="6" name="Нижний колонтитул 4"/>
          <p:cNvSpPr>
            <a:spLocks noGrp="1"/>
          </p:cNvSpPr>
          <p:nvPr>
            <p:ph type="ftr" sz="quarter" idx="11"/>
          </p:nvPr>
        </p:nvSpPr>
        <p:spPr/>
        <p:txBody>
          <a:bodyPr/>
          <a:lstStyle>
            <a:lvl1pPr>
              <a:defRPr/>
            </a:lvl1pPr>
            <a:extLst/>
          </a:lstStyle>
          <a:p>
            <a:pPr>
              <a:defRPr/>
            </a:pPr>
            <a:endParaRPr lang="ru-RU"/>
          </a:p>
        </p:txBody>
      </p:sp>
      <p:sp>
        <p:nvSpPr>
          <p:cNvPr id="7" name="Номер слайда 5"/>
          <p:cNvSpPr>
            <a:spLocks noGrp="1"/>
          </p:cNvSpPr>
          <p:nvPr>
            <p:ph type="sldNum" sz="quarter" idx="12"/>
          </p:nvPr>
        </p:nvSpPr>
        <p:spPr/>
        <p:txBody>
          <a:bodyPr/>
          <a:lstStyle>
            <a:lvl1pPr>
              <a:defRPr/>
            </a:lvl1pPr>
            <a:extLst/>
          </a:lstStyle>
          <a:p>
            <a:pPr>
              <a:defRPr/>
            </a:pPr>
            <a:fld id="{3172DDBA-176E-4169-A42C-3AFB9295A81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smtClean="0"/>
            </a:lvl1pPr>
            <a:extLst/>
          </a:lstStyle>
          <a:p>
            <a:pPr>
              <a:defRPr/>
            </a:pPr>
            <a:fld id="{6266964A-EBFB-499E-A15F-CCBBF18D3BDB}" type="datetime1">
              <a:rPr lang="ru-RU"/>
              <a:pPr>
                <a:defRPr/>
              </a:pPr>
              <a:t>24.11.2012</a:t>
            </a:fld>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7FB276CD-472A-4760-9A9A-70E683801DC8}"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smtClean="0"/>
            </a:lvl1pPr>
            <a:extLst/>
          </a:lstStyle>
          <a:p>
            <a:pPr>
              <a:defRPr/>
            </a:pPr>
            <a:fld id="{74A39452-B1E1-42CD-839B-91204D46FDFD}" type="datetime1">
              <a:rPr lang="ru-RU"/>
              <a:pPr>
                <a:defRPr/>
              </a:pPr>
              <a:t>24.11.2012</a:t>
            </a:fld>
            <a:endParaRPr lang="ru-RU"/>
          </a:p>
        </p:txBody>
      </p:sp>
      <p:sp>
        <p:nvSpPr>
          <p:cNvPr id="7" name="Нижний колонтитул 5"/>
          <p:cNvSpPr>
            <a:spLocks noGrp="1"/>
          </p:cNvSpPr>
          <p:nvPr>
            <p:ph type="ftr" sz="quarter" idx="11"/>
          </p:nvPr>
        </p:nvSpPr>
        <p:spPr/>
        <p:txBody>
          <a:bodyPr/>
          <a:lstStyle>
            <a:lvl1pPr>
              <a:defRPr/>
            </a:lvl1pPr>
            <a:extLst/>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39669074-64EF-42B5-A7D2-8B63090743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Прямоугольник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smtClean="0"/>
            </a:lvl1pPr>
            <a:extLst/>
          </a:lstStyle>
          <a:p>
            <a:pPr>
              <a:defRPr/>
            </a:pPr>
            <a:fld id="{6BDAF23F-6F7B-4708-B827-6656C0EB3D63}" type="datetime1">
              <a:rPr lang="ru-RU"/>
              <a:pPr>
                <a:defRPr/>
              </a:pPr>
              <a:t>24.11.2012</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D0348A09-19E2-4A0E-9E32-8586066D74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smtClean="0"/>
            </a:lvl1pPr>
            <a:extLst/>
          </a:lstStyle>
          <a:p>
            <a:pPr>
              <a:defRPr/>
            </a:pPr>
            <a:fld id="{5B691A66-A9C5-4D23-8480-1E36771E25F0}" type="datetime1">
              <a:rPr lang="ru-RU"/>
              <a:pPr>
                <a:defRPr/>
              </a:pPr>
              <a:t>24.11.2012</a:t>
            </a:fld>
            <a:endParaRPr lang="ru-RU"/>
          </a:p>
        </p:txBody>
      </p:sp>
      <p:sp>
        <p:nvSpPr>
          <p:cNvPr id="5" name="Нижний колонтитул 3"/>
          <p:cNvSpPr>
            <a:spLocks noGrp="1"/>
          </p:cNvSpPr>
          <p:nvPr>
            <p:ph type="ftr" sz="quarter" idx="11"/>
          </p:nvPr>
        </p:nvSpPr>
        <p:spPr/>
        <p:txBody>
          <a:bodyPr/>
          <a:lstStyle>
            <a:lvl1pPr>
              <a:defRPr/>
            </a:lvl1pPr>
            <a:extLst/>
          </a:lstStyle>
          <a:p>
            <a:pPr>
              <a:defRPr/>
            </a:pPr>
            <a:endParaRPr lang="ru-RU"/>
          </a:p>
        </p:txBody>
      </p:sp>
      <p:sp>
        <p:nvSpPr>
          <p:cNvPr id="6" name="Номер слайда 4"/>
          <p:cNvSpPr>
            <a:spLocks noGrp="1"/>
          </p:cNvSpPr>
          <p:nvPr>
            <p:ph type="sldNum" sz="quarter" idx="12"/>
          </p:nvPr>
        </p:nvSpPr>
        <p:spPr/>
        <p:txBody>
          <a:bodyPr/>
          <a:lstStyle>
            <a:lvl1pPr>
              <a:defRPr/>
            </a:lvl1pPr>
            <a:extLst/>
          </a:lstStyle>
          <a:p>
            <a:pPr>
              <a:defRPr/>
            </a:pPr>
            <a:fld id="{0DE3BBCD-9873-448B-8962-3CC36FC8000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CA9E27A3-BDBC-41F4-ACBD-E8AAF1C6D816}" type="datetime1">
              <a:rPr lang="ru-RU"/>
              <a:pPr>
                <a:defRPr/>
              </a:pPr>
              <a:t>24.11.2012</a:t>
            </a:fld>
            <a:endParaRPr lang="ru-RU"/>
          </a:p>
        </p:txBody>
      </p:sp>
      <p:sp>
        <p:nvSpPr>
          <p:cNvPr id="4" name="Номер слайда 22"/>
          <p:cNvSpPr>
            <a:spLocks noGrp="1"/>
          </p:cNvSpPr>
          <p:nvPr>
            <p:ph type="sldNum" sz="quarter" idx="12"/>
          </p:nvPr>
        </p:nvSpPr>
        <p:spPr/>
        <p:txBody>
          <a:bodyPr/>
          <a:lstStyle>
            <a:lvl1pPr>
              <a:defRPr/>
            </a:lvl1pPr>
          </a:lstStyle>
          <a:p>
            <a:pPr>
              <a:defRPr/>
            </a:pPr>
            <a:fld id="{FE75489E-FC4A-4CEA-A8A8-341CF6FFF01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smtClean="0"/>
            </a:lvl1pPr>
            <a:extLst/>
          </a:lstStyle>
          <a:p>
            <a:pPr>
              <a:defRPr/>
            </a:pPr>
            <a:fld id="{8E0292E1-CF9E-4A5A-BA34-44FD877ECF74}" type="datetime1">
              <a:rPr lang="ru-RU"/>
              <a:pPr>
                <a:defRPr/>
              </a:pPr>
              <a:t>24.11.2012</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D10F96AB-73BE-48D5-8BE6-93BEC25C320D}"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smtClean="0"/>
            </a:lvl1pPr>
            <a:extLst/>
          </a:lstStyle>
          <a:p>
            <a:pPr>
              <a:defRPr/>
            </a:pPr>
            <a:fld id="{817D3004-7E96-4564-AE3C-B6DD7EF48D91}" type="datetime1">
              <a:rPr lang="ru-RU"/>
              <a:pPr>
                <a:defRPr/>
              </a:pPr>
              <a:t>24.11.2012</a:t>
            </a:fld>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4D24246-BBB1-49F2-8BA5-B90E7FA3AD06}"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AE338552-1DB6-44D5-A9D2-EA2A5AC9FAF8}" type="datetime1">
              <a:rPr lang="ru-RU"/>
              <a:pPr>
                <a:defRPr/>
              </a:pPr>
              <a:t>24.11.2012</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defRPr>
            </a:lvl1pPr>
            <a:extLst/>
          </a:lstStyle>
          <a:p>
            <a:pPr>
              <a:defRPr/>
            </a:pPr>
            <a:fld id="{E4F3E200-9028-476C-92E3-612578FB526E}"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0" r:id="rId7"/>
    <p:sldLayoutId id="2147483799" r:id="rId8"/>
    <p:sldLayoutId id="2147483800" r:id="rId9"/>
    <p:sldLayoutId id="2147483791" r:id="rId10"/>
    <p:sldLayoutId id="2147483792" r:id="rId11"/>
  </p:sldLayoutIdLst>
  <p:hf sldNum="0" hdr="0" ftr="0" dt="0"/>
  <p:txStyles>
    <p:titleStyle>
      <a:lvl1pPr marL="53975" indent="-53975" algn="r" rtl="0" eaLnBrk="0" fontAlgn="base" hangingPunct="0">
        <a:spcBef>
          <a:spcPct val="0"/>
        </a:spcBef>
        <a:spcAft>
          <a:spcPct val="0"/>
        </a:spcAft>
        <a:defRPr sz="4600" kern="1200">
          <a:solidFill>
            <a:srgbClr val="C8C8C8"/>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C8C8C8"/>
          </a:solidFill>
          <a:latin typeface="Cambria" pitchFamily="18" charset="0"/>
        </a:defRPr>
      </a:lvl2pPr>
      <a:lvl3pPr marL="53975" indent="-53975" algn="r" rtl="0" eaLnBrk="0" fontAlgn="base" hangingPunct="0">
        <a:spcBef>
          <a:spcPct val="0"/>
        </a:spcBef>
        <a:spcAft>
          <a:spcPct val="0"/>
        </a:spcAft>
        <a:defRPr sz="4600">
          <a:solidFill>
            <a:srgbClr val="C8C8C8"/>
          </a:solidFill>
          <a:latin typeface="Cambria" pitchFamily="18" charset="0"/>
        </a:defRPr>
      </a:lvl3pPr>
      <a:lvl4pPr marL="53975" indent="-53975" algn="r" rtl="0" eaLnBrk="0" fontAlgn="base" hangingPunct="0">
        <a:spcBef>
          <a:spcPct val="0"/>
        </a:spcBef>
        <a:spcAft>
          <a:spcPct val="0"/>
        </a:spcAft>
        <a:defRPr sz="4600">
          <a:solidFill>
            <a:srgbClr val="C8C8C8"/>
          </a:solidFill>
          <a:latin typeface="Cambria" pitchFamily="18" charset="0"/>
        </a:defRPr>
      </a:lvl4pPr>
      <a:lvl5pPr marL="53975" indent="-53975" algn="r" rtl="0" eaLnBrk="0" fontAlgn="base" hangingPunct="0">
        <a:spcBef>
          <a:spcPct val="0"/>
        </a:spcBef>
        <a:spcAft>
          <a:spcPct val="0"/>
        </a:spcAft>
        <a:defRPr sz="4600">
          <a:solidFill>
            <a:srgbClr val="C8C8C8"/>
          </a:solidFill>
          <a:latin typeface="Cambria" pitchFamily="18" charset="0"/>
        </a:defRPr>
      </a:lvl5pPr>
      <a:lvl6pPr marL="511175" indent="-53975" algn="r" rtl="0" fontAlgn="base">
        <a:spcBef>
          <a:spcPct val="0"/>
        </a:spcBef>
        <a:spcAft>
          <a:spcPct val="0"/>
        </a:spcAft>
        <a:defRPr sz="4600">
          <a:solidFill>
            <a:srgbClr val="C8C8C8"/>
          </a:solidFill>
          <a:latin typeface="Cambria" pitchFamily="18" charset="0"/>
        </a:defRPr>
      </a:lvl6pPr>
      <a:lvl7pPr marL="968375" indent="-53975" algn="r" rtl="0" fontAlgn="base">
        <a:spcBef>
          <a:spcPct val="0"/>
        </a:spcBef>
        <a:spcAft>
          <a:spcPct val="0"/>
        </a:spcAft>
        <a:defRPr sz="4600">
          <a:solidFill>
            <a:srgbClr val="C8C8C8"/>
          </a:solidFill>
          <a:latin typeface="Cambria" pitchFamily="18" charset="0"/>
        </a:defRPr>
      </a:lvl7pPr>
      <a:lvl8pPr marL="1425575" indent="-53975" algn="r" rtl="0" fontAlgn="base">
        <a:spcBef>
          <a:spcPct val="0"/>
        </a:spcBef>
        <a:spcAft>
          <a:spcPct val="0"/>
        </a:spcAft>
        <a:defRPr sz="4600">
          <a:solidFill>
            <a:srgbClr val="C8C8C8"/>
          </a:solidFill>
          <a:latin typeface="Cambria" pitchFamily="18" charset="0"/>
        </a:defRPr>
      </a:lvl8pPr>
      <a:lvl9pPr marL="1882775" indent="-53975" algn="r" rtl="0" fontAlgn="base">
        <a:spcBef>
          <a:spcPct val="0"/>
        </a:spcBef>
        <a:spcAft>
          <a:spcPct val="0"/>
        </a:spcAft>
        <a:defRPr sz="4600">
          <a:solidFill>
            <a:srgbClr val="C8C8C8"/>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C007F"/>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C007F"/>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C007F"/>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literata.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file:///C:\Documents%20and%20Settings\&#1044;&#1088;&#1086;&#1079;&#1076;&#1086;&#1074;&#1099;\&#1056;&#1072;&#1073;&#1086;&#1095;&#1080;&#1081;%20&#1089;&#1090;&#1086;&#1083;\&#1096;&#1082;&#1086;&#1083;&#1072;%2008\&#1087;&#1088;&#1077;&#1079;&#1077;&#1085;&#1090;&#1072;&#1094;&#1080;&#1080;\20%20&#1074;&#1077;&#1082;\&#1089;&#1074;&#1080;&#1076;&#1072;&#1085;&#1080;&#1077;.mp3"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1044;&#1088;&#1086;&#1079;&#1076;&#1086;&#1074;&#1099;\&#1056;&#1072;&#1073;&#1086;&#1095;&#1080;&#1081;%20&#1089;&#1090;&#1086;&#1083;\&#1096;&#1082;&#1086;&#1083;&#1072;%2008\&#1087;&#1088;&#1077;&#1079;&#1077;&#1085;&#1090;&#1072;&#1094;&#1080;&#1080;\20%20&#1074;&#1077;&#1082;\Brahms.Symphony_N_4.Allegro_giocoso.mp3" TargetMode="External"/><Relationship Id="rId1" Type="http://schemas.openxmlformats.org/officeDocument/2006/relationships/audio" Target="file:///C:\Documents%20and%20Settings\&#1044;&#1088;&#1086;&#1079;&#1076;&#1086;&#1074;&#1099;\&#1056;&#1072;&#1073;&#1086;&#1095;&#1080;&#1081;%20&#1089;&#1090;&#1086;&#1083;\&#1096;&#1082;&#1086;&#1083;&#1072;%2008\&#1087;&#1088;&#1077;&#1079;&#1077;&#1085;&#1090;&#1072;&#1094;&#1080;&#1080;\20%20&#1074;&#1077;&#1082;\&#1075;&#1086;&#1076;&#1072;&#1084;&#1080;%20&#1082;&#1086;&#1075;&#1076;&#1072;-&#1085;&#1080;&#1073;&#1091;&#1076;&#1100;.mp3" TargetMode="Externa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audio" Target="file:///C:\Documents%20and%20Settings\&#1044;&#1088;&#1086;&#1079;&#1076;&#1086;&#1074;&#1099;\&#1056;&#1072;&#1073;&#1086;&#1095;&#1080;&#1081;%20&#1089;&#1090;&#1086;&#1083;\&#1096;&#1082;&#1086;&#1083;&#1072;%2008\&#1087;&#1088;&#1077;&#1079;&#1077;&#1085;&#1090;&#1072;&#1094;&#1080;&#1080;\20%20&#1074;&#1077;&#1082;\gul_zatih_ya_vyshel_na_podmostki.mp3"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Documents%20and%20Settings\&#1044;&#1088;&#1086;&#1079;&#1076;&#1086;&#1074;&#1099;\&#1056;&#1072;&#1073;&#1086;&#1095;&#1080;&#1081;%20&#1089;&#1090;&#1086;&#1083;\&#1096;&#1082;&#1086;&#1083;&#1072;%2008\&#1087;&#1088;&#1077;&#1079;&#1077;&#1085;&#1090;&#1072;&#1094;&#1080;&#1080;\20%20&#1074;&#1077;&#1082;\Zarev_Pasternak_vo_vsem_mne.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audio" Target="file:///C:\Documents%20and%20Settings\&#1044;&#1088;&#1086;&#1079;&#1076;&#1086;&#1074;&#1099;\&#1056;&#1072;&#1073;&#1086;&#1095;&#1080;&#1081;%20&#1089;&#1090;&#1086;&#1083;\&#1096;&#1082;&#1086;&#1083;&#1072;%2008\&#1087;&#1088;&#1077;&#1079;&#1077;&#1085;&#1090;&#1072;&#1094;&#1080;&#1080;\20%20&#1074;&#1077;&#1082;\Nikolai_Noskov-Zimnyaya_Noch.mp3" TargetMode="Externa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terata.ru/" TargetMode="External"/><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asternak.jpg"/>
          <p:cNvPicPr>
            <a:picLocks noChangeAspect="1"/>
          </p:cNvPicPr>
          <p:nvPr/>
        </p:nvPicPr>
        <p:blipFill>
          <a:blip r:embed="rId3" cstate="print"/>
          <a:stretch>
            <a:fillRect/>
          </a:stretch>
        </p:blipFill>
        <p:spPr>
          <a:xfrm>
            <a:off x="285720" y="928670"/>
            <a:ext cx="3619526" cy="5357850"/>
          </a:xfrm>
          <a:prstGeom prst="rect">
            <a:avLst/>
          </a:prstGeom>
          <a:ln>
            <a:noFill/>
          </a:ln>
          <a:effectLst>
            <a:softEdge rad="112500"/>
          </a:effectLst>
        </p:spPr>
      </p:pic>
      <p:sp>
        <p:nvSpPr>
          <p:cNvPr id="5" name="Прямоугольник 4"/>
          <p:cNvSpPr/>
          <p:nvPr/>
        </p:nvSpPr>
        <p:spPr>
          <a:xfrm>
            <a:off x="4071938" y="1785938"/>
            <a:ext cx="4572000" cy="3046412"/>
          </a:xfrm>
          <a:prstGeom prst="rect">
            <a:avLst/>
          </a:prstGeom>
        </p:spPr>
        <p:txBody>
          <a:bodyPr>
            <a:spAutoFit/>
          </a:bodyPr>
          <a:lstStyle/>
          <a:p>
            <a:pPr algn="ctr" fontAlgn="auto">
              <a:spcBef>
                <a:spcPts val="0"/>
              </a:spcBef>
              <a:spcAft>
                <a:spcPts val="0"/>
              </a:spcAft>
              <a:defRPr/>
            </a:pPr>
            <a:r>
              <a:rPr lang="ru-RU" sz="48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Борис Леонидович </a:t>
            </a:r>
          </a:p>
          <a:p>
            <a:pPr algn="ctr" fontAlgn="auto">
              <a:spcBef>
                <a:spcPts val="0"/>
              </a:spcBef>
              <a:spcAft>
                <a:spcPts val="0"/>
              </a:spcAft>
              <a:defRPr/>
            </a:pPr>
            <a:r>
              <a:rPr lang="ru-RU" sz="48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Пастернак </a:t>
            </a:r>
          </a:p>
          <a:p>
            <a:pPr algn="ctr" fontAlgn="auto">
              <a:spcBef>
                <a:spcPts val="0"/>
              </a:spcBef>
              <a:spcAft>
                <a:spcPts val="0"/>
              </a:spcAft>
              <a:defRPr/>
            </a:pPr>
            <a:r>
              <a:rPr lang="ru-RU" sz="4800" dirty="0">
                <a:solidFill>
                  <a:schemeClr val="tx1">
                    <a:lumMod val="95000"/>
                  </a:schemeClr>
                </a:solidFill>
                <a:effectLst>
                  <a:outerShdw blurRad="38100" dist="38100" dir="2700000" algn="tl">
                    <a:srgbClr val="000000">
                      <a:alpha val="43137"/>
                    </a:srgbClr>
                  </a:outerShdw>
                </a:effectLst>
                <a:latin typeface="Century" pitchFamily="18" charset="0"/>
                <a:cs typeface="Times New Roman" pitchFamily="18" charset="0"/>
              </a:rPr>
              <a:t>(1890-1960)</a:t>
            </a:r>
          </a:p>
        </p:txBody>
      </p:sp>
      <p:sp>
        <p:nvSpPr>
          <p:cNvPr id="6" name="Содержимое 7"/>
          <p:cNvSpPr>
            <a:spLocks noGrp="1"/>
          </p:cNvSpPr>
          <p:nvPr/>
        </p:nvSpPr>
        <p:spPr bwMode="auto">
          <a:xfrm>
            <a:off x="7500958" y="142852"/>
            <a:ext cx="1487424" cy="323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65760" indent="-256032" algn="ctr" eaLnBrk="1" fontAlgn="auto" hangingPunct="1">
              <a:spcAft>
                <a:spcPts val="0"/>
              </a:spcAft>
              <a:buFont typeface="Wingdings 3"/>
              <a:buNone/>
              <a:defRPr/>
            </a:pPr>
            <a:r>
              <a:rPr lang="en-US" sz="2000" dirty="0" err="1" smtClean="0">
                <a:solidFill>
                  <a:schemeClr val="tx1">
                    <a:lumMod val="85000"/>
                    <a:lumOff val="15000"/>
                  </a:schemeClr>
                </a:solidFill>
                <a:hlinkClick r:id="rId4"/>
              </a:rPr>
              <a:t>Literata.Ru</a:t>
            </a:r>
            <a:endParaRPr lang="ru-RU"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4357688" y="1646238"/>
            <a:ext cx="4329112" cy="4525962"/>
          </a:xfrm>
        </p:spPr>
        <p:txBody>
          <a:bodyPr/>
          <a:lstStyle/>
          <a:p>
            <a:pPr algn="just" eaLnBrk="1" hangingPunct="1"/>
            <a:r>
              <a:rPr lang="ru-RU" sz="2000" smtClean="0">
                <a:solidFill>
                  <a:schemeClr val="accent1"/>
                </a:solidFill>
                <a:latin typeface="Times New Roman" pitchFamily="18" charset="0"/>
                <a:cs typeface="Times New Roman" pitchFamily="18" charset="0"/>
              </a:rPr>
              <a:t>В 1916</a:t>
            </a:r>
            <a:r>
              <a:rPr lang="ru-RU" sz="2000" smtClean="0">
                <a:latin typeface="Times New Roman" pitchFamily="18" charset="0"/>
                <a:cs typeface="Times New Roman" pitchFamily="18" charset="0"/>
              </a:rPr>
              <a:t> году вышел сборник </a:t>
            </a:r>
            <a:r>
              <a:rPr lang="ru-RU" sz="2000" smtClean="0">
                <a:solidFill>
                  <a:schemeClr val="accent1"/>
                </a:solidFill>
                <a:latin typeface="Times New Roman" pitchFamily="18" charset="0"/>
                <a:cs typeface="Times New Roman" pitchFamily="18" charset="0"/>
              </a:rPr>
              <a:t>«Поверх барьеров»</a:t>
            </a:r>
            <a:r>
              <a:rPr lang="ru-RU" sz="2000" smtClean="0">
                <a:latin typeface="Times New Roman" pitchFamily="18" charset="0"/>
                <a:cs typeface="Times New Roman" pitchFamily="18" charset="0"/>
              </a:rPr>
              <a:t>. Опасаясь возможного призыва в армию, зиму 1916 годa Пастернак провёл на Урале, под городом Александровском Пермской губернии.</a:t>
            </a:r>
          </a:p>
          <a:p>
            <a:pPr algn="just" eaLnBrk="1" hangingPunct="1"/>
            <a:r>
              <a:rPr lang="ru-RU" sz="2000" smtClean="0"/>
              <a:t>Широко распространено мнение, что прообразом города Юрятина из «Доктора Живаго» и является город Пермь.</a:t>
            </a:r>
            <a:endParaRPr lang="ru-RU" sz="2000" smtClean="0">
              <a:latin typeface="Times New Roman" pitchFamily="18" charset="0"/>
              <a:cs typeface="Times New Roman" pitchFamily="18" charset="0"/>
            </a:endParaRPr>
          </a:p>
        </p:txBody>
      </p:sp>
      <p:pic>
        <p:nvPicPr>
          <p:cNvPr id="6" name="Содержимое 6" descr="photo41.jpg"/>
          <p:cNvPicPr>
            <a:picLocks noGrp="1" noChangeAspect="1"/>
          </p:cNvPicPr>
          <p:nvPr>
            <p:ph sz="half" idx="1"/>
          </p:nvPr>
        </p:nvPicPr>
        <p:blipFill>
          <a:blip r:embed="rId2" cstate="print"/>
          <a:stretch>
            <a:fillRect/>
          </a:stretch>
        </p:blipFill>
        <p:spPr>
          <a:xfrm>
            <a:off x="571472" y="500042"/>
            <a:ext cx="3773067" cy="5857916"/>
          </a:xfrm>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4"/>
          <p:cNvSpPr>
            <a:spLocks noChangeArrowheads="1"/>
          </p:cNvSpPr>
          <p:nvPr/>
        </p:nvSpPr>
        <p:spPr bwMode="auto">
          <a:xfrm>
            <a:off x="3071813" y="5715000"/>
            <a:ext cx="2533650" cy="369888"/>
          </a:xfrm>
          <a:prstGeom prst="rect">
            <a:avLst/>
          </a:prstGeom>
          <a:noFill/>
          <a:ln w="9525">
            <a:noFill/>
            <a:miter lim="800000"/>
            <a:headEnd/>
            <a:tailEnd/>
          </a:ln>
        </p:spPr>
        <p:txBody>
          <a:bodyPr wrap="none">
            <a:spAutoFit/>
          </a:bodyPr>
          <a:lstStyle/>
          <a:p>
            <a:pPr>
              <a:spcBef>
                <a:spcPct val="50000"/>
              </a:spcBef>
            </a:pPr>
            <a:r>
              <a:rPr lang="ru-RU">
                <a:latin typeface="Times New Roman" pitchFamily="18" charset="0"/>
                <a:cs typeface="Times New Roman" pitchFamily="18" charset="0"/>
              </a:rPr>
              <a:t>Б. Пастернак. </a:t>
            </a:r>
            <a:r>
              <a:rPr lang="ru-RU">
                <a:solidFill>
                  <a:srgbClr val="FFCC00"/>
                </a:solidFill>
                <a:latin typeface="Times New Roman" pitchFamily="18" charset="0"/>
                <a:cs typeface="Times New Roman" pitchFamily="18" charset="0"/>
              </a:rPr>
              <a:t>Свидание</a:t>
            </a:r>
            <a:endParaRPr lang="ru-RU">
              <a:latin typeface="Times New Roman" pitchFamily="18" charset="0"/>
              <a:cs typeface="Times New Roman" pitchFamily="18" charset="0"/>
            </a:endParaRPr>
          </a:p>
        </p:txBody>
      </p:sp>
      <p:pic>
        <p:nvPicPr>
          <p:cNvPr id="6" name="Picture 32" descr="05"/>
          <p:cNvPicPr>
            <a:picLocks noChangeAspect="1" noChangeArrowheads="1"/>
          </p:cNvPicPr>
          <p:nvPr/>
        </p:nvPicPr>
        <p:blipFill>
          <a:blip r:embed="rId3" cstate="print"/>
          <a:srcRect/>
          <a:stretch>
            <a:fillRect/>
          </a:stretch>
        </p:blipFill>
        <p:spPr bwMode="auto">
          <a:xfrm>
            <a:off x="2643174" y="267385"/>
            <a:ext cx="3660771" cy="5194357"/>
          </a:xfrm>
          <a:prstGeom prst="rect">
            <a:avLst/>
          </a:prstGeom>
          <a:ln>
            <a:noFill/>
          </a:ln>
          <a:effectLst>
            <a:softEdge rad="112500"/>
          </a:effectLst>
        </p:spPr>
      </p:pic>
      <p:pic>
        <p:nvPicPr>
          <p:cNvPr id="7" name="свидание.mp3">
            <a:hlinkClick r:id="" action="ppaction://media"/>
          </p:cNvPr>
          <p:cNvPicPr>
            <a:picLocks noRot="1" noChangeAspect="1"/>
          </p:cNvPicPr>
          <p:nvPr>
            <a:audioFile r:link="rId1"/>
          </p:nvPr>
        </p:nvPicPr>
        <p:blipFill>
          <a:blip r:embed="rId4" cstate="print"/>
          <a:srcRect/>
          <a:stretch>
            <a:fillRect/>
          </a:stretch>
        </p:blipFill>
        <p:spPr bwMode="auto">
          <a:xfrm>
            <a:off x="2286000" y="564356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489" fill="hold"/>
                                        <p:tgtEl>
                                          <p:spTgt spid="7"/>
                                        </p:tgtEl>
                                      </p:cBhvr>
                                    </p:cmd>
                                  </p:childTnLst>
                                </p:cTn>
                              </p:par>
                            </p:childTnLst>
                          </p:cTn>
                        </p:par>
                      </p:childTnLst>
                    </p:cTn>
                  </p:par>
                </p:childTnLst>
              </p:cTn>
              <p:nextCondLst>
                <p:cond evt="onClick" delay="0">
                  <p:tgtEl>
                    <p:spTgt spid="7"/>
                  </p:tgtEl>
                </p:cond>
              </p:nextCondLst>
            </p:seq>
            <p:audio>
              <p:cMediaNode vol="85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714875" y="857250"/>
            <a:ext cx="4038600" cy="5429250"/>
          </a:xfrm>
        </p:spPr>
        <p:txBody>
          <a:bodyPr>
            <a:normAutofit fontScale="92500"/>
          </a:bodyPr>
          <a:lstStyle/>
          <a:p>
            <a:pPr eaLnBrk="1" fontAlgn="auto" hangingPunct="1">
              <a:spcBef>
                <a:spcPts val="0"/>
              </a:spcBef>
              <a:spcAft>
                <a:spcPts val="0"/>
              </a:spcAft>
              <a:buFont typeface="Wingdings 2"/>
              <a:buChar char=""/>
              <a:defRPr/>
            </a:pPr>
            <a:r>
              <a:rPr lang="ru-RU" sz="1800" dirty="0" smtClean="0">
                <a:latin typeface="Times New Roman" pitchFamily="18" charset="0"/>
                <a:cs typeface="Times New Roman" pitchFamily="18" charset="0"/>
              </a:rPr>
              <a:t>Родители Пастернака и его сёстры в </a:t>
            </a:r>
            <a:r>
              <a:rPr lang="ru-RU" sz="1800" dirty="0" smtClean="0">
                <a:solidFill>
                  <a:schemeClr val="accent1"/>
                </a:solidFill>
                <a:latin typeface="Times New Roman" pitchFamily="18" charset="0"/>
                <a:cs typeface="Times New Roman" pitchFamily="18" charset="0"/>
              </a:rPr>
              <a:t>1921</a:t>
            </a:r>
            <a:r>
              <a:rPr lang="ru-RU" sz="1800" dirty="0" smtClean="0">
                <a:latin typeface="Times New Roman" pitchFamily="18" charset="0"/>
                <a:cs typeface="Times New Roman" pitchFamily="18" charset="0"/>
              </a:rPr>
              <a:t> году покидают советскую Россию по личному ходатайству А. В. Луначарского и обосновываются в Берлине. Начинается активная переписка Пастернака с ними и русскими эмиграционными кругами вообще, в частности с Мариной Цветаевой.</a:t>
            </a:r>
          </a:p>
          <a:p>
            <a:pPr eaLnBrk="1" fontAlgn="auto" hangingPunct="1">
              <a:spcBef>
                <a:spcPts val="0"/>
              </a:spcBef>
              <a:spcAft>
                <a:spcPts val="0"/>
              </a:spcAft>
              <a:buFont typeface="Wingdings 2"/>
              <a:buChar char=""/>
              <a:defRPr/>
            </a:pPr>
            <a:r>
              <a:rPr lang="ru-RU" sz="1800" dirty="0" smtClean="0">
                <a:latin typeface="Times New Roman" pitchFamily="18" charset="0"/>
                <a:cs typeface="Times New Roman" pitchFamily="18" charset="0"/>
              </a:rPr>
              <a:t>В </a:t>
            </a:r>
            <a:r>
              <a:rPr lang="ru-RU" sz="1800" dirty="0" smtClean="0">
                <a:solidFill>
                  <a:schemeClr val="accent1"/>
                </a:solidFill>
                <a:latin typeface="Times New Roman" pitchFamily="18" charset="0"/>
                <a:cs typeface="Times New Roman" pitchFamily="18" charset="0"/>
              </a:rPr>
              <a:t>1922</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гoду</a:t>
            </a:r>
            <a:r>
              <a:rPr lang="ru-RU" sz="1800" dirty="0" smtClean="0">
                <a:latin typeface="Times New Roman" pitchFamily="18" charset="0"/>
                <a:cs typeface="Times New Roman" pitchFamily="18" charset="0"/>
              </a:rPr>
              <a:t> Пастернак женится на художнице Евгении Лурье, с которой проводит в гостях у родителей в Берлине вторую половину года и всю зиму 1922-23 </a:t>
            </a:r>
            <a:r>
              <a:rPr lang="ru-RU" sz="1800" dirty="0" err="1" smtClean="0">
                <a:latin typeface="Times New Roman" pitchFamily="18" charset="0"/>
                <a:cs typeface="Times New Roman" pitchFamily="18" charset="0"/>
              </a:rPr>
              <a:t>гoдoв</a:t>
            </a:r>
            <a:r>
              <a:rPr lang="ru-RU" sz="1800" dirty="0" smtClean="0">
                <a:latin typeface="Times New Roman" pitchFamily="18" charset="0"/>
                <a:cs typeface="Times New Roman" pitchFamily="18" charset="0"/>
              </a:rPr>
              <a:t>. В том же 1922 году выходит программная книга поэта </a:t>
            </a:r>
            <a:r>
              <a:rPr lang="ru-RU" sz="1800" dirty="0" smtClean="0">
                <a:solidFill>
                  <a:schemeClr val="accent1"/>
                </a:solidFill>
                <a:latin typeface="Times New Roman" pitchFamily="18" charset="0"/>
                <a:cs typeface="Times New Roman" pitchFamily="18" charset="0"/>
              </a:rPr>
              <a:t>«Сестра моя — жизнь»</a:t>
            </a:r>
            <a:r>
              <a:rPr lang="ru-RU" sz="1800" dirty="0" smtClean="0">
                <a:latin typeface="Times New Roman" pitchFamily="18" charset="0"/>
                <a:cs typeface="Times New Roman" pitchFamily="18" charset="0"/>
              </a:rPr>
              <a:t>, большинство стихотворений которой были написаны ещё летом 1917 года. В следующем 1923 году в семье Пастернаков рождается сын Евгений.</a:t>
            </a:r>
            <a:endParaRPr lang="ru-RU" sz="1800" dirty="0">
              <a:latin typeface="Times New Roman" pitchFamily="18" charset="0"/>
              <a:cs typeface="Times New Roman" pitchFamily="18" charset="0"/>
            </a:endParaRPr>
          </a:p>
        </p:txBody>
      </p:sp>
      <p:pic>
        <p:nvPicPr>
          <p:cNvPr id="9" name="Содержимое 8" descr="1.jpg"/>
          <p:cNvPicPr>
            <a:picLocks noGrp="1" noChangeAspect="1"/>
          </p:cNvPicPr>
          <p:nvPr>
            <p:ph sz="half" idx="2"/>
          </p:nvPr>
        </p:nvPicPr>
        <p:blipFill>
          <a:blip r:embed="rId2" cstate="print"/>
          <a:stretch>
            <a:fillRect/>
          </a:stretch>
        </p:blipFill>
        <p:spPr>
          <a:xfrm>
            <a:off x="642910" y="928670"/>
            <a:ext cx="3709928" cy="5074651"/>
          </a:xfrm>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Прямоугольник 3"/>
          <p:cNvSpPr>
            <a:spLocks noChangeArrowheads="1"/>
          </p:cNvSpPr>
          <p:nvPr/>
        </p:nvSpPr>
        <p:spPr bwMode="auto">
          <a:xfrm>
            <a:off x="4857750" y="1357313"/>
            <a:ext cx="3643313" cy="3692525"/>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В 20-е годы созданы также сборник </a:t>
            </a:r>
            <a:r>
              <a:rPr lang="ru-RU">
                <a:solidFill>
                  <a:schemeClr val="accent1"/>
                </a:solidFill>
                <a:latin typeface="Times New Roman" pitchFamily="18" charset="0"/>
                <a:cs typeface="Times New Roman" pitchFamily="18" charset="0"/>
              </a:rPr>
              <a:t>«Темы и вариации» </a:t>
            </a:r>
            <a:r>
              <a:rPr lang="ru-RU">
                <a:latin typeface="Times New Roman" pitchFamily="18" charset="0"/>
                <a:cs typeface="Times New Roman" pitchFamily="18" charset="0"/>
              </a:rPr>
              <a:t>(</a:t>
            </a:r>
            <a:r>
              <a:rPr lang="ru-RU">
                <a:solidFill>
                  <a:schemeClr val="accent1"/>
                </a:solidFill>
                <a:latin typeface="Times New Roman" pitchFamily="18" charset="0"/>
                <a:cs typeface="Times New Roman" pitchFamily="18" charset="0"/>
              </a:rPr>
              <a:t>1923</a:t>
            </a:r>
            <a:r>
              <a:rPr lang="ru-RU">
                <a:latin typeface="Times New Roman" pitchFamily="18" charset="0"/>
                <a:cs typeface="Times New Roman" pitchFamily="18" charset="0"/>
              </a:rPr>
              <a:t>), роман в стихах «Спекторский» (1925), цикл «Высокая болезнь», поэмы «Девятьсот пятый год» и «Лейтенант Шмидт». В 1928 году Пастернак обращается к прозе. К 1930-му году он заканчивает автобиографические заметки </a:t>
            </a:r>
            <a:r>
              <a:rPr lang="ru-RU">
                <a:solidFill>
                  <a:schemeClr val="accent1"/>
                </a:solidFill>
                <a:latin typeface="Times New Roman" pitchFamily="18" charset="0"/>
                <a:cs typeface="Times New Roman" pitchFamily="18" charset="0"/>
              </a:rPr>
              <a:t>«Охранная грамота»</a:t>
            </a:r>
            <a:r>
              <a:rPr lang="ru-RU">
                <a:latin typeface="Times New Roman" pitchFamily="18" charset="0"/>
                <a:cs typeface="Times New Roman" pitchFamily="18" charset="0"/>
              </a:rPr>
              <a:t>, где излагаются его принципиальные взгляды на искусство и творчество.</a:t>
            </a:r>
          </a:p>
        </p:txBody>
      </p:sp>
      <p:pic>
        <p:nvPicPr>
          <p:cNvPr id="8" name="Содержимое 4" descr="mass_pasternak_2-800.jpg"/>
          <p:cNvPicPr>
            <a:picLocks noChangeAspect="1"/>
          </p:cNvPicPr>
          <p:nvPr/>
        </p:nvPicPr>
        <p:blipFill>
          <a:blip r:embed="rId2" cstate="print"/>
          <a:stretch>
            <a:fillRect/>
          </a:stretch>
        </p:blipFill>
        <p:spPr>
          <a:xfrm>
            <a:off x="500034" y="1357298"/>
            <a:ext cx="4000528" cy="4688119"/>
          </a:xfrm>
          <a:prstGeom prst="rect">
            <a:avLst/>
          </a:prstGeom>
          <a:ln>
            <a:noFill/>
          </a:ln>
          <a:effectLst>
            <a:softEdge rad="112500"/>
          </a:effectLst>
        </p:spPr>
      </p:pic>
      <p:sp>
        <p:nvSpPr>
          <p:cNvPr id="22533" name="TextBox 5"/>
          <p:cNvSpPr txBox="1">
            <a:spLocks noChangeArrowheads="1"/>
          </p:cNvSpPr>
          <p:nvPr/>
        </p:nvSpPr>
        <p:spPr bwMode="auto">
          <a:xfrm>
            <a:off x="1071563" y="6000750"/>
            <a:ext cx="2757487" cy="369888"/>
          </a:xfrm>
          <a:prstGeom prst="rect">
            <a:avLst/>
          </a:prstGeom>
          <a:noFill/>
          <a:ln w="9525">
            <a:noFill/>
            <a:miter lim="800000"/>
            <a:headEnd/>
            <a:tailEnd/>
          </a:ln>
        </p:spPr>
        <p:txBody>
          <a:bodyPr wrap="none">
            <a:spAutoFit/>
          </a:bodyPr>
          <a:lstStyle/>
          <a:p>
            <a:r>
              <a:rPr lang="ru-RU"/>
              <a:t>Рисунок  В.Маяковского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4864" indent="0" eaLnBrk="1" fontAlgn="auto" hangingPunct="1">
              <a:spcAft>
                <a:spcPts val="0"/>
              </a:spcAft>
              <a:defRPr/>
            </a:pPr>
            <a:endParaRPr lang="ru-RU">
              <a:solidFill>
                <a:schemeClr val="tx2">
                  <a:tint val="100000"/>
                  <a:shade val="90000"/>
                  <a:satMod val="250000"/>
                  <a:alpha val="100000"/>
                </a:schemeClr>
              </a:solidFill>
            </a:endParaRPr>
          </a:p>
        </p:txBody>
      </p:sp>
      <p:pic>
        <p:nvPicPr>
          <p:cNvPr id="4" name="годами когда-нибудь.mp3">
            <a:hlinkClick r:id="" action="ppaction://media"/>
          </p:cNvPr>
          <p:cNvPicPr>
            <a:picLocks noGrp="1" noRot="1" noChangeAspect="1"/>
          </p:cNvPicPr>
          <p:nvPr>
            <p:ph idx="1"/>
            <a:audioFile r:link="rId1"/>
          </p:nvPr>
        </p:nvPicPr>
        <p:blipFill>
          <a:blip r:embed="rId4" cstate="print"/>
          <a:srcRect/>
          <a:stretch>
            <a:fillRect/>
          </a:stretch>
        </p:blipFill>
        <p:spPr>
          <a:xfrm>
            <a:off x="1857375" y="5643563"/>
            <a:ext cx="304800" cy="304800"/>
          </a:xfrm>
        </p:spPr>
      </p:pic>
      <p:sp>
        <p:nvSpPr>
          <p:cNvPr id="23556" name="Прямоугольник 4"/>
          <p:cNvSpPr>
            <a:spLocks noChangeArrowheads="1"/>
          </p:cNvSpPr>
          <p:nvPr/>
        </p:nvSpPr>
        <p:spPr bwMode="auto">
          <a:xfrm>
            <a:off x="2357438" y="5715000"/>
            <a:ext cx="4572000" cy="120015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Б. Пастернак. </a:t>
            </a:r>
            <a:r>
              <a:rPr lang="ru-RU">
                <a:solidFill>
                  <a:srgbClr val="FFCC00"/>
                </a:solidFill>
                <a:latin typeface="Times New Roman" pitchFamily="18" charset="0"/>
                <a:cs typeface="Times New Roman" pitchFamily="18" charset="0"/>
              </a:rPr>
              <a:t>Годами когда-нибудь в зале концертной</a:t>
            </a:r>
          </a:p>
          <a:p>
            <a:r>
              <a:rPr lang="ru-RU"/>
              <a:t>Брамс. </a:t>
            </a:r>
            <a:r>
              <a:rPr lang="ru-RU">
                <a:solidFill>
                  <a:srgbClr val="FFCC00"/>
                </a:solidFill>
              </a:rPr>
              <a:t>Симфония №4 ми минор</a:t>
            </a:r>
            <a:endParaRPr lang="ru-RU"/>
          </a:p>
          <a:p>
            <a:endParaRPr lang="ru-RU">
              <a:latin typeface="Times New Roman" pitchFamily="18" charset="0"/>
              <a:cs typeface="Times New Roman" pitchFamily="18" charset="0"/>
            </a:endParaRPr>
          </a:p>
        </p:txBody>
      </p:sp>
      <p:pic>
        <p:nvPicPr>
          <p:cNvPr id="6" name="Picture 4" descr="10449"/>
          <p:cNvPicPr>
            <a:picLocks noChangeAspect="1" noChangeArrowheads="1"/>
          </p:cNvPicPr>
          <p:nvPr/>
        </p:nvPicPr>
        <p:blipFill>
          <a:blip r:embed="rId5" cstate="print"/>
          <a:srcRect/>
          <a:stretch>
            <a:fillRect/>
          </a:stretch>
        </p:blipFill>
        <p:spPr>
          <a:xfrm>
            <a:off x="2424113" y="333375"/>
            <a:ext cx="4527550" cy="5400675"/>
          </a:xfrm>
          <a:prstGeom prst="rect">
            <a:avLst/>
          </a:prstGeom>
          <a:ln>
            <a:noFill/>
          </a:ln>
          <a:effectLst>
            <a:softEdge rad="112500"/>
          </a:effectLst>
        </p:spPr>
      </p:pic>
      <p:pic>
        <p:nvPicPr>
          <p:cNvPr id="7" name="Brahms.Symphony_N_4.Allegro_giocoso.mp3">
            <a:hlinkClick r:id="" action="ppaction://media"/>
          </p:cNvPr>
          <p:cNvPicPr>
            <a:picLocks noRot="1" noChangeAspect="1"/>
          </p:cNvPicPr>
          <p:nvPr>
            <a:audioFile r:link="rId2"/>
          </p:nvPr>
        </p:nvPicPr>
        <p:blipFill>
          <a:blip r:embed="rId6" cstate="print"/>
          <a:srcRect/>
          <a:stretch>
            <a:fillRect/>
          </a:stretch>
        </p:blipFill>
        <p:spPr bwMode="auto">
          <a:xfrm>
            <a:off x="1857375" y="62865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par>
                                <p:cTn id="8" presetID="1" presetClass="mediacall" presetSubtype="0" fill="hold" nodeType="withEffect">
                                  <p:stCondLst>
                                    <p:cond delay="0"/>
                                  </p:stCondLst>
                                  <p:childTnLst>
                                    <p:cmd type="call" cmd="playFrom(0.0)">
                                      <p:cBhvr>
                                        <p:cTn id="9" dur="151683" fill="hold"/>
                                        <p:tgtEl>
                                          <p:spTgt spid="4"/>
                                        </p:tgtEl>
                                      </p:cBhvr>
                                    </p:cmd>
                                  </p:childTnLst>
                                </p:cTn>
                              </p:par>
                              <p:par>
                                <p:cTn id="10" presetID="1" presetClass="mediacall" presetSubtype="0" fill="hold" nodeType="withEffect">
                                  <p:stCondLst>
                                    <p:cond delay="0"/>
                                  </p:stCondLst>
                                  <p:childTnLst>
                                    <p:cmd type="call" cmd="playFrom(0.0)">
                                      <p:cBhvr>
                                        <p:cTn id="11" dur="4154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7000">
                <p:cTn id="1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vol="15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Содержимое 4"/>
          <p:cNvSpPr>
            <a:spLocks noGrp="1"/>
          </p:cNvSpPr>
          <p:nvPr>
            <p:ph idx="1"/>
          </p:nvPr>
        </p:nvSpPr>
        <p:spPr>
          <a:xfrm>
            <a:off x="4357688" y="1000125"/>
            <a:ext cx="4257675" cy="4525963"/>
          </a:xfrm>
        </p:spPr>
        <p:txBody>
          <a:bodyPr/>
          <a:lstStyle/>
          <a:p>
            <a:pPr eaLnBrk="1" hangingPunct="1"/>
            <a:r>
              <a:rPr lang="ru-RU" sz="1800" smtClean="0">
                <a:latin typeface="Times New Roman" pitchFamily="18" charset="0"/>
                <a:cs typeface="Times New Roman" pitchFamily="18" charset="0"/>
              </a:rPr>
              <a:t>В </a:t>
            </a:r>
            <a:r>
              <a:rPr lang="ru-RU" sz="1800" smtClean="0">
                <a:solidFill>
                  <a:schemeClr val="accent1"/>
                </a:solidFill>
                <a:latin typeface="Times New Roman" pitchFamily="18" charset="0"/>
                <a:cs typeface="Times New Roman" pitchFamily="18" charset="0"/>
              </a:rPr>
              <a:t>1935 году </a:t>
            </a:r>
            <a:r>
              <a:rPr lang="ru-RU" sz="1800" smtClean="0">
                <a:latin typeface="Times New Roman" pitchFamily="18" charset="0"/>
                <a:cs typeface="Times New Roman" pitchFamily="18" charset="0"/>
              </a:rPr>
              <a:t>Пастернак участвует в работе проходящего в Париже Международного конгресса писателей в защиту мира, где с ним случается нервный срыв (последняя его поездка за границу).</a:t>
            </a:r>
            <a:endParaRPr lang="ru-RU" sz="1800" smtClean="0"/>
          </a:p>
          <a:p>
            <a:pPr eaLnBrk="1" hangingPunct="1"/>
            <a:r>
              <a:rPr lang="ru-RU" sz="1800" smtClean="0"/>
              <a:t>На </a:t>
            </a:r>
            <a:r>
              <a:rPr lang="ru-RU" sz="1800" smtClean="0">
                <a:solidFill>
                  <a:schemeClr val="accent1"/>
                </a:solidFill>
              </a:rPr>
              <a:t>конец 20-х — начало 30-х</a:t>
            </a:r>
            <a:r>
              <a:rPr lang="ru-RU" sz="1800" smtClean="0"/>
              <a:t> годов приходится короткий период официального советского признания творчества Пастернака. Он принимает активное участие в деятельности Союза писателей СССР и в </a:t>
            </a:r>
            <a:r>
              <a:rPr lang="ru-RU" sz="1800" smtClean="0">
                <a:solidFill>
                  <a:schemeClr val="accent1"/>
                </a:solidFill>
              </a:rPr>
              <a:t>1934</a:t>
            </a:r>
            <a:r>
              <a:rPr lang="ru-RU" sz="1800" smtClean="0"/>
              <a:t> году выступает с речью на его первом съезде, на котором Н. И. Бухарин призывал официально назвать Пастернака лучшим поэтом Советского Союза. Его большой однотомник с 1933 по 1936 год ежегодно переиздаётся.</a:t>
            </a:r>
            <a:endParaRPr lang="ru-RU" sz="1800" smtClean="0">
              <a:latin typeface="Times New Roman" pitchFamily="18" charset="0"/>
              <a:cs typeface="Times New Roman" pitchFamily="18" charset="0"/>
            </a:endParaRPr>
          </a:p>
        </p:txBody>
      </p:sp>
      <p:pic>
        <p:nvPicPr>
          <p:cNvPr id="6" name="Содержимое 4" descr="020pasternak_lr.jpg"/>
          <p:cNvPicPr>
            <a:picLocks noChangeAspect="1"/>
          </p:cNvPicPr>
          <p:nvPr/>
        </p:nvPicPr>
        <p:blipFill>
          <a:blip r:embed="rId2" cstate="print"/>
          <a:stretch>
            <a:fillRect/>
          </a:stretch>
        </p:blipFill>
        <p:spPr>
          <a:xfrm>
            <a:off x="857224" y="576016"/>
            <a:ext cx="3607625" cy="57263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778_paster_1.jpg"/>
          <p:cNvPicPr>
            <a:picLocks noGrp="1" noChangeAspect="1"/>
          </p:cNvPicPr>
          <p:nvPr>
            <p:ph sz="half" idx="1"/>
          </p:nvPr>
        </p:nvPicPr>
        <p:blipFill>
          <a:blip r:embed="rId2" cstate="print"/>
          <a:stretch>
            <a:fillRect/>
          </a:stretch>
        </p:blipFill>
        <p:spPr>
          <a:xfrm>
            <a:off x="500034" y="936958"/>
            <a:ext cx="3810033" cy="5379766"/>
          </a:xfrm>
          <a:effectLst>
            <a:softEdge rad="112500"/>
          </a:effectLst>
        </p:spPr>
      </p:pic>
      <p:pic>
        <p:nvPicPr>
          <p:cNvPr id="5" name="Рисунок 4" descr="StalinJosef.jpg"/>
          <p:cNvPicPr>
            <a:picLocks noChangeAspect="1"/>
          </p:cNvPicPr>
          <p:nvPr/>
        </p:nvPicPr>
        <p:blipFill>
          <a:blip r:embed="rId3" cstate="print"/>
          <a:stretch>
            <a:fillRect/>
          </a:stretch>
        </p:blipFill>
        <p:spPr>
          <a:xfrm>
            <a:off x="4643438" y="928670"/>
            <a:ext cx="4018224" cy="53406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3"/>
          <p:cNvSpPr>
            <a:spLocks noGrp="1"/>
          </p:cNvSpPr>
          <p:nvPr>
            <p:ph sz="half" idx="2"/>
          </p:nvPr>
        </p:nvSpPr>
        <p:spPr>
          <a:xfrm>
            <a:off x="4714875" y="785813"/>
            <a:ext cx="4038600" cy="5243512"/>
          </a:xfrm>
        </p:spPr>
        <p:txBody>
          <a:bodyPr/>
          <a:lstStyle/>
          <a:p>
            <a:pPr eaLnBrk="1" hangingPunct="1"/>
            <a:r>
              <a:rPr lang="ru-RU" sz="1800" smtClean="0">
                <a:latin typeface="Times New Roman" pitchFamily="18" charset="0"/>
                <a:cs typeface="Times New Roman" pitchFamily="18" charset="0"/>
              </a:rPr>
              <a:t>В </a:t>
            </a:r>
            <a:r>
              <a:rPr lang="ru-RU" sz="1800" smtClean="0">
                <a:solidFill>
                  <a:schemeClr val="accent1"/>
                </a:solidFill>
                <a:latin typeface="Times New Roman" pitchFamily="18" charset="0"/>
                <a:cs typeface="Times New Roman" pitchFamily="18" charset="0"/>
              </a:rPr>
              <a:t>1935</a:t>
            </a:r>
            <a:r>
              <a:rPr lang="ru-RU" sz="1800" smtClean="0">
                <a:latin typeface="Times New Roman" pitchFamily="18" charset="0"/>
                <a:cs typeface="Times New Roman" pitchFamily="18" charset="0"/>
              </a:rPr>
              <a:t> году Пастернак заступился за мужа и сына Ахматовой. В </a:t>
            </a:r>
            <a:r>
              <a:rPr lang="ru-RU" sz="1800" smtClean="0">
                <a:solidFill>
                  <a:schemeClr val="accent1"/>
                </a:solidFill>
                <a:latin typeface="Times New Roman" pitchFamily="18" charset="0"/>
                <a:cs typeface="Times New Roman" pitchFamily="18" charset="0"/>
              </a:rPr>
              <a:t>1937</a:t>
            </a:r>
            <a:r>
              <a:rPr lang="ru-RU" sz="1800" smtClean="0">
                <a:latin typeface="Times New Roman" pitchFamily="18" charset="0"/>
                <a:cs typeface="Times New Roman" pitchFamily="18" charset="0"/>
              </a:rPr>
              <a:t> году отказывается подписать письмо с одобрением расстрела Тухачевского и других, демонстративно посещает дом репрессированного Пильняка. 1942—1943 провёл в эвакуации в Чистополе. Помогал денежно многим людям, в том числе дочери Марины Цветаевой.</a:t>
            </a:r>
          </a:p>
          <a:p>
            <a:pPr eaLnBrk="1" hangingPunct="1"/>
            <a:r>
              <a:rPr lang="ru-RU" sz="1800" smtClean="0">
                <a:latin typeface="Times New Roman" pitchFamily="18" charset="0"/>
                <a:cs typeface="Times New Roman" pitchFamily="18" charset="0"/>
              </a:rPr>
              <a:t>В 1952 году у Пастернака произошёл первый инфаркт, описанный в стихотворении «В больнице», полном глубокого религиозного чувства:</a:t>
            </a:r>
          </a:p>
          <a:p>
            <a:pPr eaLnBrk="1" hangingPunct="1"/>
            <a:endParaRPr lang="ru-RU" sz="1800" i="1" smtClean="0">
              <a:latin typeface="Times New Roman" pitchFamily="18" charset="0"/>
              <a:cs typeface="Times New Roman" pitchFamily="18" charset="0"/>
            </a:endParaRPr>
          </a:p>
          <a:p>
            <a:pPr eaLnBrk="1" hangingPunct="1"/>
            <a:r>
              <a:rPr lang="ru-RU" sz="1800" i="1" smtClean="0">
                <a:latin typeface="Times New Roman" pitchFamily="18" charset="0"/>
                <a:cs typeface="Times New Roman" pitchFamily="18" charset="0"/>
              </a:rPr>
              <a:t>«О Господи, как совершенны</a:t>
            </a:r>
            <a:r>
              <a:rPr lang="ru-RU" sz="1800" smtClean="0">
                <a:latin typeface="Times New Roman" pitchFamily="18" charset="0"/>
                <a:cs typeface="Times New Roman" pitchFamily="18" charset="0"/>
              </a:rPr>
              <a:t> </a:t>
            </a:r>
            <a:r>
              <a:rPr lang="ru-RU" sz="1800" i="1" smtClean="0">
                <a:latin typeface="Times New Roman" pitchFamily="18" charset="0"/>
                <a:cs typeface="Times New Roman" pitchFamily="18" charset="0"/>
              </a:rPr>
              <a:t>дела Твои, — думал больной»</a:t>
            </a:r>
            <a:endParaRPr lang="ru-RU" sz="1800" smtClean="0">
              <a:latin typeface="Times New Roman" pitchFamily="18" charset="0"/>
              <a:cs typeface="Times New Roman" pitchFamily="18" charset="0"/>
            </a:endParaRPr>
          </a:p>
        </p:txBody>
      </p:sp>
      <p:pic>
        <p:nvPicPr>
          <p:cNvPr id="26627" name="Содержимое 6" descr="70_25509927.jpg"/>
          <p:cNvPicPr>
            <a:picLocks noChangeAspect="1"/>
          </p:cNvPicPr>
          <p:nvPr/>
        </p:nvPicPr>
        <p:blipFill>
          <a:blip r:embed="rId2" cstate="print"/>
          <a:srcRect/>
          <a:stretch>
            <a:fillRect/>
          </a:stretch>
        </p:blipFill>
        <p:spPr bwMode="auto">
          <a:xfrm>
            <a:off x="857250" y="1428750"/>
            <a:ext cx="35718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gamlet_pasternaka_ttl"/>
          <p:cNvPicPr>
            <a:picLocks noChangeAspect="1" noChangeArrowheads="1"/>
          </p:cNvPicPr>
          <p:nvPr/>
        </p:nvPicPr>
        <p:blipFill>
          <a:blip r:embed="rId3" cstate="print"/>
          <a:srcRect/>
          <a:stretch>
            <a:fillRect/>
          </a:stretch>
        </p:blipFill>
        <p:spPr bwMode="auto">
          <a:xfrm>
            <a:off x="684213" y="333375"/>
            <a:ext cx="7858125" cy="3865563"/>
          </a:xfrm>
          <a:prstGeom prst="rect">
            <a:avLst/>
          </a:prstGeom>
          <a:noFill/>
          <a:ln w="9525">
            <a:noFill/>
            <a:miter lim="800000"/>
            <a:headEnd/>
            <a:tailEnd/>
          </a:ln>
        </p:spPr>
      </p:pic>
      <p:pic>
        <p:nvPicPr>
          <p:cNvPr id="113670" name="Picture 6" descr="Высоцкий_Гамлет"/>
          <p:cNvPicPr>
            <a:picLocks noChangeAspect="1" noChangeArrowheads="1"/>
          </p:cNvPicPr>
          <p:nvPr/>
        </p:nvPicPr>
        <p:blipFill>
          <a:blip r:embed="rId4" cstate="print"/>
          <a:srcRect/>
          <a:stretch>
            <a:fillRect/>
          </a:stretch>
        </p:blipFill>
        <p:spPr bwMode="auto">
          <a:xfrm>
            <a:off x="1341438" y="3644900"/>
            <a:ext cx="1489075" cy="2160588"/>
          </a:xfrm>
          <a:prstGeom prst="rect">
            <a:avLst/>
          </a:prstGeom>
          <a:noFill/>
          <a:ln w="9525">
            <a:noFill/>
            <a:miter lim="800000"/>
            <a:headEnd/>
            <a:tailEnd/>
          </a:ln>
        </p:spPr>
      </p:pic>
      <p:sp>
        <p:nvSpPr>
          <p:cNvPr id="113672" name="Text Box 8"/>
          <p:cNvSpPr txBox="1">
            <a:spLocks noChangeArrowheads="1"/>
          </p:cNvSpPr>
          <p:nvPr/>
        </p:nvSpPr>
        <p:spPr bwMode="auto">
          <a:xfrm>
            <a:off x="1187450" y="6092825"/>
            <a:ext cx="7416800" cy="336550"/>
          </a:xfrm>
          <a:prstGeom prst="rect">
            <a:avLst/>
          </a:prstGeom>
          <a:noFill/>
          <a:ln w="9525">
            <a:noFill/>
            <a:miter lim="800000"/>
            <a:headEnd/>
            <a:tailEnd/>
          </a:ln>
        </p:spPr>
        <p:txBody>
          <a:bodyPr>
            <a:spAutoFit/>
          </a:bodyPr>
          <a:lstStyle/>
          <a:p>
            <a:pPr>
              <a:spcBef>
                <a:spcPct val="50000"/>
              </a:spcBef>
            </a:pPr>
            <a:r>
              <a:rPr lang="ru-RU" sz="1600"/>
              <a:t>Б. Пастернак. </a:t>
            </a:r>
            <a:r>
              <a:rPr lang="ru-RU" sz="1600">
                <a:solidFill>
                  <a:srgbClr val="FFCC00"/>
                </a:solidFill>
              </a:rPr>
              <a:t>Гул затих. Я вышел на подмостки </a:t>
            </a:r>
            <a:r>
              <a:rPr lang="ru-RU" sz="1600" i="1"/>
              <a:t>(исп. Владимир Высоцкий)</a:t>
            </a:r>
          </a:p>
        </p:txBody>
      </p:sp>
      <p:pic>
        <p:nvPicPr>
          <p:cNvPr id="113674" name="gul_zatih_ya_vyshel_na_podmostki.mp3">
            <a:hlinkClick r:id="" action="ppaction://media"/>
          </p:cNvPr>
          <p:cNvPicPr>
            <a:picLocks noRot="1" noChangeAspect="1" noChangeArrowheads="1"/>
          </p:cNvPicPr>
          <p:nvPr>
            <a:audioFile r:link="rId1"/>
          </p:nvPr>
        </p:nvPicPr>
        <p:blipFill>
          <a:blip r:embed="rId5" cstate="print"/>
          <a:srcRect/>
          <a:stretch>
            <a:fillRect/>
          </a:stretch>
        </p:blipFill>
        <p:spPr bwMode="auto">
          <a:xfrm>
            <a:off x="539750" y="6092825"/>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0" fill="hold"/>
                                        <p:tgtEl>
                                          <p:spTgt spid="113666"/>
                                        </p:tgtEl>
                                        <p:attrNameLst>
                                          <p:attrName>ppt_x</p:attrName>
                                        </p:attrNameLst>
                                      </p:cBhvr>
                                      <p:tavLst>
                                        <p:tav tm="0">
                                          <p:val>
                                            <p:strVal val="#ppt_x-.2"/>
                                          </p:val>
                                        </p:tav>
                                        <p:tav tm="100000">
                                          <p:val>
                                            <p:strVal val="#ppt_x"/>
                                          </p:val>
                                        </p:tav>
                                      </p:tavLst>
                                    </p:anim>
                                    <p:anim calcmode="lin" valueType="num">
                                      <p:cBhvr>
                                        <p:cTn id="8" dur="5000" fill="hold"/>
                                        <p:tgtEl>
                                          <p:spTgt spid="113666"/>
                                        </p:tgtEl>
                                        <p:attrNameLst>
                                          <p:attrName>ppt_y</p:attrName>
                                        </p:attrNameLst>
                                      </p:cBhvr>
                                      <p:tavLst>
                                        <p:tav tm="0">
                                          <p:val>
                                            <p:strVal val="#ppt_y"/>
                                          </p:val>
                                        </p:tav>
                                        <p:tav tm="100000">
                                          <p:val>
                                            <p:strVal val="#ppt_y"/>
                                          </p:val>
                                        </p:tav>
                                      </p:tavLst>
                                    </p:anim>
                                    <p:animEffect transition="in" filter="wipe(right)" prLst="gradientSize: 0.1">
                                      <p:cBhvr>
                                        <p:cTn id="9" dur="5000"/>
                                        <p:tgtEl>
                                          <p:spTgt spid="113666"/>
                                        </p:tgtEl>
                                      </p:cBhvr>
                                    </p:animEffect>
                                  </p:childTnLst>
                                </p:cTn>
                              </p:par>
                            </p:childTnLst>
                          </p:cTn>
                        </p:par>
                        <p:par>
                          <p:cTn id="10" fill="hold">
                            <p:stCondLst>
                              <p:cond delay="5000"/>
                            </p:stCondLst>
                            <p:childTnLst>
                              <p:par>
                                <p:cTn id="11" presetID="10" presetClass="entr" presetSubtype="0" fill="hold" nodeType="afterEffect">
                                  <p:stCondLst>
                                    <p:cond delay="0"/>
                                  </p:stCondLst>
                                  <p:childTnLst>
                                    <p:set>
                                      <p:cBhvr>
                                        <p:cTn id="12" dur="1" fill="hold">
                                          <p:stCondLst>
                                            <p:cond delay="0"/>
                                          </p:stCondLst>
                                        </p:cTn>
                                        <p:tgtEl>
                                          <p:spTgt spid="113670"/>
                                        </p:tgtEl>
                                        <p:attrNameLst>
                                          <p:attrName>style.visibility</p:attrName>
                                        </p:attrNameLst>
                                      </p:cBhvr>
                                      <p:to>
                                        <p:strVal val="visible"/>
                                      </p:to>
                                    </p:set>
                                    <p:animEffect transition="in" filter="fade">
                                      <p:cBhvr>
                                        <p:cTn id="13" dur="2000"/>
                                        <p:tgtEl>
                                          <p:spTgt spid="113670"/>
                                        </p:tgtEl>
                                      </p:cBhvr>
                                    </p:animEffect>
                                  </p:childTnLst>
                                </p:cTn>
                              </p:par>
                              <p:par>
                                <p:cTn id="14" presetID="1" presetClass="entr" presetSubtype="0" fill="hold" grpId="0" nodeType="withEffect">
                                  <p:stCondLst>
                                    <p:cond delay="0"/>
                                  </p:stCondLst>
                                  <p:iterate type="lt">
                                    <p:tmAbs val="100"/>
                                  </p:iterate>
                                  <p:childTnLst>
                                    <p:set>
                                      <p:cBhvr>
                                        <p:cTn id="15" dur="1" fill="hold">
                                          <p:stCondLst>
                                            <p:cond delay="0"/>
                                          </p:stCondLst>
                                        </p:cTn>
                                        <p:tgtEl>
                                          <p:spTgt spid="113672"/>
                                        </p:tgtEl>
                                        <p:attrNameLst>
                                          <p:attrName>style.visibility</p:attrName>
                                        </p:attrNameLst>
                                      </p:cBhvr>
                                      <p:to>
                                        <p:strVal val="visible"/>
                                      </p:to>
                                    </p:set>
                                  </p:childTnLst>
                                </p:cTn>
                              </p:par>
                            </p:childTnLst>
                          </p:cTn>
                        </p:par>
                        <p:par>
                          <p:cTn id="16" fill="hold">
                            <p:stCondLst>
                              <p:cond delay="10901"/>
                            </p:stCondLst>
                            <p:childTnLst>
                              <p:par>
                                <p:cTn id="17" presetID="1" presetClass="mediacall" presetSubtype="0" fill="hold" nodeType="afterEffect">
                                  <p:stCondLst>
                                    <p:cond delay="0"/>
                                  </p:stCondLst>
                                  <p:childTnLst>
                                    <p:cmd type="call" cmd="playFrom(0.0)">
                                      <p:cBhvr>
                                        <p:cTn id="18" dur="1" fill="hold"/>
                                        <p:tgtEl>
                                          <p:spTgt spid="11367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Prev" delay="0">
                      <p:tgtEl>
                        <p:sldTgt/>
                      </p:tgtEl>
                    </p:cond>
                    <p:cond evt="onStopAudio" delay="0">
                      <p:tgtEl>
                        <p:sldTgt/>
                      </p:tgtEl>
                    </p:cond>
                  </p:endCondLst>
                </p:cTn>
                <p:tgtEl>
                  <p:spTgt spid="113674"/>
                </p:tgtEl>
              </p:cMediaNode>
            </p:audio>
          </p:childTnLst>
        </p:cTn>
      </p:par>
    </p:tnLst>
    <p:bldLst>
      <p:bldP spid="1136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5"/>
          <p:cNvSpPr>
            <a:spLocks noGrp="1"/>
          </p:cNvSpPr>
          <p:nvPr>
            <p:ph idx="1"/>
          </p:nvPr>
        </p:nvSpPr>
        <p:spPr>
          <a:xfrm>
            <a:off x="4500563" y="1357313"/>
            <a:ext cx="4186237" cy="4814887"/>
          </a:xfrm>
        </p:spPr>
        <p:txBody>
          <a:bodyPr/>
          <a:lstStyle/>
          <a:p>
            <a:pPr eaLnBrk="1" hangingPunct="1"/>
            <a:r>
              <a:rPr lang="ru-RU" sz="1800" smtClean="0">
                <a:latin typeface="Times New Roman" pitchFamily="18" charset="0"/>
                <a:cs typeface="Times New Roman" pitchFamily="18" charset="0"/>
              </a:rPr>
              <a:t>Роман </a:t>
            </a:r>
            <a:r>
              <a:rPr lang="ru-RU" sz="1800" smtClean="0">
                <a:solidFill>
                  <a:schemeClr val="accent1"/>
                </a:solidFill>
                <a:latin typeface="Times New Roman" pitchFamily="18" charset="0"/>
                <a:cs typeface="Times New Roman" pitchFamily="18" charset="0"/>
              </a:rPr>
              <a:t>«Доктор Живаго» </a:t>
            </a:r>
            <a:r>
              <a:rPr lang="ru-RU" sz="1800" smtClean="0">
                <a:latin typeface="Times New Roman" pitchFamily="18" charset="0"/>
                <a:cs typeface="Times New Roman" pitchFamily="18" charset="0"/>
              </a:rPr>
              <a:t>создавался в течение десяти лет, с </a:t>
            </a:r>
            <a:r>
              <a:rPr lang="ru-RU" sz="1800" smtClean="0">
                <a:solidFill>
                  <a:schemeClr val="accent1"/>
                </a:solidFill>
                <a:latin typeface="Times New Roman" pitchFamily="18" charset="0"/>
                <a:cs typeface="Times New Roman" pitchFamily="18" charset="0"/>
              </a:rPr>
              <a:t>1945 по 1955 </a:t>
            </a:r>
            <a:r>
              <a:rPr lang="ru-RU" sz="1800" smtClean="0">
                <a:latin typeface="Times New Roman" pitchFamily="18" charset="0"/>
                <a:cs typeface="Times New Roman" pitchFamily="18" charset="0"/>
              </a:rPr>
              <a:t>год. Являясь, по оценке самого писателя, вершиной его творчества как прозаика, роман являет собой широкое полотно жизни российской интеллигенции на фоне драматического периода от начала столетия до Гражданской войны. Роман пронизан высокой поэтикой, сопровождён стихами главного героя — Юрия Андреевича Живаго. Во время написания романа Пастернак не раз менял его название. Роман мог называться </a:t>
            </a:r>
            <a:r>
              <a:rPr lang="ru-RU" sz="1800" smtClean="0">
                <a:solidFill>
                  <a:schemeClr val="accent1"/>
                </a:solidFill>
                <a:latin typeface="Times New Roman" pitchFamily="18" charset="0"/>
                <a:cs typeface="Times New Roman" pitchFamily="18" charset="0"/>
              </a:rPr>
              <a:t>"Мальчики и девочки", "Свеча горела", "Опыт русского Фауста", "Смерти нет"</a:t>
            </a:r>
            <a:r>
              <a:rPr lang="ru-RU" sz="1800" smtClean="0">
                <a:latin typeface="Times New Roman" pitchFamily="18" charset="0"/>
                <a:cs typeface="Times New Roman" pitchFamily="18" charset="0"/>
              </a:rPr>
              <a:t>. </a:t>
            </a:r>
          </a:p>
        </p:txBody>
      </p:sp>
      <p:pic>
        <p:nvPicPr>
          <p:cNvPr id="4" name="Picture 3" descr="1958-3"/>
          <p:cNvPicPr>
            <a:picLocks noChangeAspect="1" noChangeArrowheads="1"/>
          </p:cNvPicPr>
          <p:nvPr/>
        </p:nvPicPr>
        <p:blipFill>
          <a:blip r:embed="rId2" cstate="print"/>
          <a:srcRect/>
          <a:stretch>
            <a:fillRect/>
          </a:stretch>
        </p:blipFill>
        <p:spPr bwMode="auto">
          <a:xfrm>
            <a:off x="428596" y="357166"/>
            <a:ext cx="4132262" cy="6048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3"/>
          <p:cNvSpPr>
            <a:spLocks noChangeArrowheads="1"/>
          </p:cNvSpPr>
          <p:nvPr/>
        </p:nvSpPr>
        <p:spPr bwMode="auto">
          <a:xfrm>
            <a:off x="2286000" y="5643563"/>
            <a:ext cx="4786313" cy="646112"/>
          </a:xfrm>
          <a:prstGeom prst="rect">
            <a:avLst/>
          </a:prstGeom>
          <a:noFill/>
          <a:ln w="9525">
            <a:noFill/>
            <a:miter lim="800000"/>
            <a:headEnd/>
            <a:tailEnd/>
          </a:ln>
        </p:spPr>
        <p:txBody>
          <a:bodyPr>
            <a:spAutoFit/>
          </a:bodyPr>
          <a:lstStyle/>
          <a:p>
            <a:pPr>
              <a:spcBef>
                <a:spcPct val="50000"/>
              </a:spcBef>
            </a:pPr>
            <a:r>
              <a:rPr lang="ru-RU">
                <a:latin typeface="Times New Roman" pitchFamily="18" charset="0"/>
                <a:cs typeface="Times New Roman" pitchFamily="18" charset="0"/>
              </a:rPr>
              <a:t>Б. Пастернак. </a:t>
            </a:r>
            <a:r>
              <a:rPr lang="ru-RU">
                <a:solidFill>
                  <a:srgbClr val="FFCC00"/>
                </a:solidFill>
                <a:latin typeface="Times New Roman" pitchFamily="18" charset="0"/>
                <a:cs typeface="Times New Roman" pitchFamily="18" charset="0"/>
              </a:rPr>
              <a:t>Во всем мне хочется дойти до самой сути ( читает М. Царев)</a:t>
            </a:r>
          </a:p>
        </p:txBody>
      </p:sp>
      <p:pic>
        <p:nvPicPr>
          <p:cNvPr id="7" name="Picture 8" descr="Пастернак"/>
          <p:cNvPicPr>
            <a:picLocks noChangeAspect="1" noChangeArrowheads="1"/>
          </p:cNvPicPr>
          <p:nvPr/>
        </p:nvPicPr>
        <p:blipFill>
          <a:blip r:embed="rId3" cstate="print"/>
          <a:srcRect/>
          <a:stretch>
            <a:fillRect/>
          </a:stretch>
        </p:blipFill>
        <p:spPr bwMode="auto">
          <a:xfrm>
            <a:off x="2285984" y="142852"/>
            <a:ext cx="4913455" cy="5470528"/>
          </a:xfrm>
          <a:prstGeom prst="rect">
            <a:avLst/>
          </a:prstGeom>
          <a:ln>
            <a:noFill/>
          </a:ln>
          <a:effectLst>
            <a:softEdge rad="112500"/>
          </a:effectLst>
        </p:spPr>
      </p:pic>
      <p:pic>
        <p:nvPicPr>
          <p:cNvPr id="8" name="Zarev_Pasternak_vo_vsem_mne.mp3">
            <a:hlinkClick r:id="" action="ppaction://media"/>
          </p:cNvPr>
          <p:cNvPicPr>
            <a:picLocks noRot="1" noChangeAspect="1"/>
          </p:cNvPicPr>
          <p:nvPr>
            <a:audioFile r:link="rId1"/>
          </p:nvPr>
        </p:nvPicPr>
        <p:blipFill>
          <a:blip r:embed="rId4" cstate="print"/>
          <a:srcRect/>
          <a:stretch>
            <a:fillRect/>
          </a:stretch>
        </p:blipFill>
        <p:spPr bwMode="auto">
          <a:xfrm>
            <a:off x="1285875" y="592931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9200"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4572000" y="428625"/>
            <a:ext cx="4186238" cy="4711700"/>
          </a:xfrm>
        </p:spPr>
        <p:txBody>
          <a:bodyPr/>
          <a:lstStyle/>
          <a:p>
            <a:pPr algn="just" eaLnBrk="1" hangingPunct="1"/>
            <a:r>
              <a:rPr lang="ru-RU" sz="1600" smtClean="0">
                <a:latin typeface="Times New Roman" pitchFamily="18" charset="0"/>
                <a:cs typeface="Times New Roman" pitchFamily="18" charset="0"/>
              </a:rPr>
              <a:t>Публикация романа на Западе — сначала в Италии в </a:t>
            </a:r>
            <a:r>
              <a:rPr lang="ru-RU" sz="1600" smtClean="0">
                <a:solidFill>
                  <a:schemeClr val="accent1"/>
                </a:solidFill>
                <a:latin typeface="Times New Roman" pitchFamily="18" charset="0"/>
                <a:cs typeface="Times New Roman" pitchFamily="18" charset="0"/>
              </a:rPr>
              <a:t>1957 гoду </a:t>
            </a:r>
            <a:r>
              <a:rPr lang="ru-RU" sz="1600" smtClean="0">
                <a:latin typeface="Times New Roman" pitchFamily="18" charset="0"/>
                <a:cs typeface="Times New Roman" pitchFamily="18" charset="0"/>
              </a:rPr>
              <a:t>прокоммунистически настроенным издательством Фельтринелли, а потом в Великобритании, при посредничестве известного философа и дипломата сэра Исайи Берлина — привела к настоящей травле Пастернака в советской печати, исключению его из Союза писателей СССР, откровенным оскорблениям в его адрес со страниц советских газет, на собраниях трудящихся. Московская организация Союза Писателей СССР, вслед за Правлением Союза Писателей, требовали высылки Пастернака из Советского Союза и лишения его советского гражданства.</a:t>
            </a:r>
          </a:p>
          <a:p>
            <a:pPr algn="just" eaLnBrk="1" hangingPunct="1"/>
            <a:r>
              <a:rPr lang="ru-RU" sz="1600" smtClean="0">
                <a:latin typeface="Times New Roman" pitchFamily="18" charset="0"/>
                <a:cs typeface="Times New Roman" pitchFamily="18" charset="0"/>
              </a:rPr>
              <a:t>Следует отметить, что отрицательное отношение к роману высказывалось и некоторыми русскими литераторами на Западе, в том числе В. В. Набоковым.</a:t>
            </a:r>
          </a:p>
          <a:p>
            <a:pPr algn="just" eaLnBrk="1" hangingPunct="1"/>
            <a:endParaRPr lang="ru-RU" sz="1600" smtClean="0"/>
          </a:p>
        </p:txBody>
      </p:sp>
      <p:pic>
        <p:nvPicPr>
          <p:cNvPr id="5" name="Picture 31" descr="10"/>
          <p:cNvPicPr>
            <a:picLocks noChangeAspect="1" noChangeArrowheads="1"/>
          </p:cNvPicPr>
          <p:nvPr/>
        </p:nvPicPr>
        <p:blipFill>
          <a:blip r:embed="rId2" cstate="print"/>
          <a:srcRect/>
          <a:stretch>
            <a:fillRect/>
          </a:stretch>
        </p:blipFill>
        <p:spPr bwMode="auto">
          <a:xfrm>
            <a:off x="785786" y="1428736"/>
            <a:ext cx="3337038" cy="47355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5" y="1646238"/>
            <a:ext cx="3971925" cy="4525962"/>
          </a:xfrm>
        </p:spPr>
        <p:txBody>
          <a:bodyPr>
            <a:normAutofit fontScale="77500" lnSpcReduction="20000"/>
          </a:bodyPr>
          <a:lstStyle/>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С </a:t>
            </a:r>
            <a:r>
              <a:rPr lang="ru-RU" dirty="0" smtClean="0">
                <a:solidFill>
                  <a:schemeClr val="accent1"/>
                </a:solidFill>
                <a:latin typeface="Times New Roman" pitchFamily="18" charset="0"/>
                <a:cs typeface="Times New Roman" pitchFamily="18" charset="0"/>
              </a:rPr>
              <a:t>1946 по 1950 </a:t>
            </a:r>
            <a:r>
              <a:rPr lang="ru-RU" dirty="0" smtClean="0">
                <a:latin typeface="Times New Roman" pitchFamily="18" charset="0"/>
                <a:cs typeface="Times New Roman" pitchFamily="18" charset="0"/>
              </a:rPr>
              <a:t>годы Пастернак ежегодно выдвигался на соискание Нобелевской премии по литературе. В </a:t>
            </a:r>
            <a:r>
              <a:rPr lang="ru-RU" dirty="0" smtClean="0">
                <a:solidFill>
                  <a:schemeClr val="accent1"/>
                </a:solidFill>
                <a:latin typeface="Times New Roman" pitchFamily="18" charset="0"/>
                <a:cs typeface="Times New Roman" pitchFamily="18" charset="0"/>
              </a:rPr>
              <a:t>1958 </a:t>
            </a:r>
            <a:r>
              <a:rPr lang="ru-RU" dirty="0" smtClean="0">
                <a:latin typeface="Times New Roman" pitchFamily="18" charset="0"/>
                <a:cs typeface="Times New Roman" pitchFamily="18" charset="0"/>
              </a:rPr>
              <a:t>году его кандидатура была предложена прошлогодним лауреатом Альбером Камю, и Пастернак стал вторым писателем из России (после И. A. Бунина), удостоенным этой награды.</a:t>
            </a:r>
          </a:p>
        </p:txBody>
      </p:sp>
      <p:pic>
        <p:nvPicPr>
          <p:cNvPr id="6" name="Picture 10" descr="4"/>
          <p:cNvPicPr>
            <a:picLocks noChangeAspect="1" noChangeArrowheads="1"/>
          </p:cNvPicPr>
          <p:nvPr/>
        </p:nvPicPr>
        <p:blipFill>
          <a:blip r:embed="rId2" cstate="print"/>
          <a:srcRect/>
          <a:stretch>
            <a:fillRect/>
          </a:stretch>
        </p:blipFill>
        <p:spPr bwMode="auto">
          <a:xfrm>
            <a:off x="500034" y="857232"/>
            <a:ext cx="4228184" cy="49741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646238"/>
            <a:ext cx="4114800" cy="4525962"/>
          </a:xfrm>
        </p:spPr>
        <p:txBody>
          <a:bodyPr>
            <a:normAutofit fontScale="62500" lnSpcReduction="20000"/>
          </a:bodyPr>
          <a:lstStyle/>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Несмотря на то, что премия была присуждена Пастернаку </a:t>
            </a:r>
            <a:r>
              <a:rPr lang="ru-RU" i="1" dirty="0" smtClean="0">
                <a:latin typeface="Times New Roman" pitchFamily="18" charset="0"/>
                <a:cs typeface="Times New Roman" pitchFamily="18" charset="0"/>
              </a:rPr>
              <a:t>«За значительные достижения в современной лирической поэзии, а также за продолжение традиций великого русского эпического романа»</a:t>
            </a:r>
            <a:r>
              <a:rPr lang="ru-RU" dirty="0" smtClean="0">
                <a:latin typeface="Times New Roman" pitchFamily="18" charset="0"/>
                <a:cs typeface="Times New Roman" pitchFamily="18" charset="0"/>
              </a:rPr>
              <a:t>, усилиями официальных советских властей она должна была надолго запомниться только как прочно связанная с романом «Доктор Живаго», антисоветская сущность которого постоянно выявлялась в то время литературными критиками. </a:t>
            </a:r>
            <a:endParaRPr lang="ru-RU" dirty="0">
              <a:latin typeface="Times New Roman" pitchFamily="18" charset="0"/>
              <a:cs typeface="Times New Roman" pitchFamily="18" charset="0"/>
            </a:endParaRPr>
          </a:p>
        </p:txBody>
      </p:sp>
      <p:pic>
        <p:nvPicPr>
          <p:cNvPr id="4" name="Picture 35" descr="1"/>
          <p:cNvPicPr>
            <a:picLocks noChangeAspect="1" noChangeArrowheads="1"/>
          </p:cNvPicPr>
          <p:nvPr/>
        </p:nvPicPr>
        <p:blipFill>
          <a:blip r:embed="rId2" cstate="print"/>
          <a:srcRect/>
          <a:stretch>
            <a:fillRect/>
          </a:stretch>
        </p:blipFill>
        <p:spPr bwMode="auto">
          <a:xfrm>
            <a:off x="428596" y="1643050"/>
            <a:ext cx="4199153" cy="40497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4864" indent="0" eaLnBrk="1" fontAlgn="auto" hangingPunct="1">
              <a:spcAft>
                <a:spcPts val="0"/>
              </a:spcAft>
              <a:defRPr/>
            </a:pPr>
            <a:endParaRPr lang="ru-RU">
              <a:solidFill>
                <a:schemeClr val="tx2">
                  <a:tint val="100000"/>
                  <a:shade val="90000"/>
                  <a:satMod val="250000"/>
                  <a:alpha val="100000"/>
                </a:schemeClr>
              </a:solidFill>
            </a:endParaRPr>
          </a:p>
        </p:txBody>
      </p:sp>
      <p:sp>
        <p:nvSpPr>
          <p:cNvPr id="3" name="Содержимое 2"/>
          <p:cNvSpPr>
            <a:spLocks noGrp="1"/>
          </p:cNvSpPr>
          <p:nvPr>
            <p:ph idx="1"/>
          </p:nvPr>
        </p:nvSpPr>
        <p:spPr>
          <a:xfrm>
            <a:off x="4357688" y="1428750"/>
            <a:ext cx="4329112" cy="4743450"/>
          </a:xfrm>
        </p:spPr>
        <p:txBody>
          <a:bodyPr>
            <a:normAutofit fontScale="55000" lnSpcReduction="20000"/>
          </a:bodyPr>
          <a:lstStyle/>
          <a:p>
            <a:pPr algn="just" eaLnBrk="1" fontAlgn="auto" hangingPunct="1">
              <a:spcBef>
                <a:spcPts val="0"/>
              </a:spcBef>
              <a:spcAft>
                <a:spcPts val="0"/>
              </a:spcAft>
              <a:buFont typeface="Wingdings 2"/>
              <a:buChar char=""/>
              <a:defRPr/>
            </a:pPr>
            <a:r>
              <a:rPr lang="ru-RU" sz="3500" dirty="0" smtClean="0">
                <a:latin typeface="Times New Roman" pitchFamily="18" charset="0"/>
                <a:cs typeface="Times New Roman" pitchFamily="18" charset="0"/>
              </a:rPr>
              <a:t>Несмотря на исключение из Союза Писателей СССР, Пастернак продолжает оставаться членом Литфонда, получать гонорары, публиковаться. Из-за опубликованного на Западе стихотворения </a:t>
            </a:r>
            <a:r>
              <a:rPr lang="ru-RU" sz="3500" dirty="0" smtClean="0">
                <a:solidFill>
                  <a:schemeClr val="accent1"/>
                </a:solidFill>
                <a:latin typeface="Times New Roman" pitchFamily="18" charset="0"/>
                <a:cs typeface="Times New Roman" pitchFamily="18" charset="0"/>
              </a:rPr>
              <a:t>«Нобелевская премия»</a:t>
            </a:r>
            <a:r>
              <a:rPr lang="ru-RU" sz="3500" dirty="0" smtClean="0">
                <a:latin typeface="Times New Roman" pitchFamily="18" charset="0"/>
                <a:cs typeface="Times New Roman" pitchFamily="18" charset="0"/>
              </a:rPr>
              <a:t> он был вызван к Генеральному прокурору СССР Р. А. Руденко в феврале 1959 года, где ему было предъявлено обвинение по статье 64 </a:t>
            </a:r>
            <a:r>
              <a:rPr lang="ru-RU" sz="3500" b="1" i="1" dirty="0" smtClean="0">
                <a:latin typeface="Times New Roman" pitchFamily="18" charset="0"/>
                <a:cs typeface="Times New Roman" pitchFamily="18" charset="0"/>
              </a:rPr>
              <a:t>«Измена Родине»</a:t>
            </a:r>
            <a:r>
              <a:rPr lang="ru-RU" sz="3500" b="1"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однако никаких последствий для него это событие не имело, возможно потому, что стихотворение было опубликовано без его разрешения.</a:t>
            </a:r>
          </a:p>
          <a:p>
            <a:pPr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p:txBody>
      </p:sp>
      <p:pic>
        <p:nvPicPr>
          <p:cNvPr id="6" name="Picture 24" descr="2"/>
          <p:cNvPicPr>
            <a:picLocks noChangeAspect="1" noChangeArrowheads="1"/>
          </p:cNvPicPr>
          <p:nvPr/>
        </p:nvPicPr>
        <p:blipFill>
          <a:blip r:embed="rId2" cstate="print"/>
          <a:srcRect/>
          <a:stretch>
            <a:fillRect/>
          </a:stretch>
        </p:blipFill>
        <p:spPr>
          <a:xfrm>
            <a:off x="571472" y="714356"/>
            <a:ext cx="3752850" cy="571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957-blp-less08.jpg"/>
          <p:cNvPicPr>
            <a:picLocks noGrp="1" noChangeAspect="1"/>
          </p:cNvPicPr>
          <p:nvPr>
            <p:ph sz="half" idx="1"/>
          </p:nvPr>
        </p:nvPicPr>
        <p:blipFill>
          <a:blip r:embed="rId2" cstate="print"/>
          <a:stretch>
            <a:fillRect/>
          </a:stretch>
        </p:blipFill>
        <p:spPr>
          <a:xfrm>
            <a:off x="428596" y="642918"/>
            <a:ext cx="4038600" cy="2613551"/>
          </a:xfrm>
          <a:effectLst>
            <a:softEdge rad="112500"/>
          </a:effectLst>
        </p:spPr>
      </p:pic>
      <p:sp>
        <p:nvSpPr>
          <p:cNvPr id="6" name="Содержимое 5"/>
          <p:cNvSpPr>
            <a:spLocks noGrp="1"/>
          </p:cNvSpPr>
          <p:nvPr>
            <p:ph sz="half" idx="2"/>
          </p:nvPr>
        </p:nvSpPr>
        <p:spPr>
          <a:xfrm>
            <a:off x="4357688" y="1646238"/>
            <a:ext cx="4329112" cy="4525962"/>
          </a:xfrm>
        </p:spPr>
        <p:txBody>
          <a:bodyPr>
            <a:normAutofit fontScale="62500" lnSpcReduction="20000"/>
          </a:bodyPr>
          <a:lstStyle/>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Летом 1959 </a:t>
            </a:r>
            <a:r>
              <a:rPr lang="ru-RU" dirty="0" err="1" smtClean="0">
                <a:latin typeface="Times New Roman" pitchFamily="18" charset="0"/>
                <a:cs typeface="Times New Roman" pitchFamily="18" charset="0"/>
              </a:rPr>
              <a:t>гoдa</a:t>
            </a:r>
            <a:r>
              <a:rPr lang="ru-RU" dirty="0" smtClean="0">
                <a:latin typeface="Times New Roman" pitchFamily="18" charset="0"/>
                <a:cs typeface="Times New Roman" pitchFamily="18" charset="0"/>
              </a:rPr>
              <a:t> Пастернак начинает работу над оставшейся незавершённой пьесой «Слепая красавица», но обнаруженная вскоре болезнь (рак лёгких) в последние месяцы жизни приковывает его к постели.</a:t>
            </a:r>
          </a:p>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Дмитрий Быков, биограф Пастернака, считает, что болезнь развилась на нервной почве во время травли и возлагает на власти ответственность за смерть Бориса Леонидовича.</a:t>
            </a:r>
          </a:p>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Пастернак умер от рака лёгких </a:t>
            </a:r>
            <a:r>
              <a:rPr lang="ru-RU" dirty="0" smtClean="0">
                <a:solidFill>
                  <a:schemeClr val="accent1"/>
                </a:solidFill>
                <a:latin typeface="Times New Roman" pitchFamily="18" charset="0"/>
                <a:cs typeface="Times New Roman" pitchFamily="18" charset="0"/>
              </a:rPr>
              <a:t>30 мая 1960 в Перепелкине</a:t>
            </a:r>
            <a:r>
              <a:rPr lang="ru-RU" dirty="0" smtClean="0">
                <a:latin typeface="Times New Roman" pitchFamily="18" charset="0"/>
                <a:cs typeface="Times New Roman" pitchFamily="18" charset="0"/>
              </a:rPr>
              <a:t>. Сотни людей (среди них Н. Коржавин, Б. Ш. Окуджава, А. A. Вознесенский) пришли 2 июня 1960 года на его похороны, несмотря на опалу поэта.</a:t>
            </a:r>
          </a:p>
          <a:p>
            <a:pPr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p:txBody>
      </p:sp>
      <p:pic>
        <p:nvPicPr>
          <p:cNvPr id="9" name="Рисунок 8" descr="3165_101.jpg"/>
          <p:cNvPicPr>
            <a:picLocks noChangeAspect="1"/>
          </p:cNvPicPr>
          <p:nvPr/>
        </p:nvPicPr>
        <p:blipFill>
          <a:blip r:embed="rId3" cstate="print"/>
          <a:stretch>
            <a:fillRect/>
          </a:stretch>
        </p:blipFill>
        <p:spPr>
          <a:xfrm>
            <a:off x="428596" y="3357562"/>
            <a:ext cx="4000528" cy="31523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1500188"/>
            <a:ext cx="4038600" cy="4929187"/>
          </a:xfrm>
        </p:spPr>
        <p:txBody>
          <a:bodyPr>
            <a:normAutofit fontScale="62500" lnSpcReduction="20000"/>
          </a:bodyPr>
          <a:lstStyle/>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В </a:t>
            </a:r>
            <a:r>
              <a:rPr lang="ru-RU" dirty="0" smtClean="0">
                <a:solidFill>
                  <a:schemeClr val="accent1"/>
                </a:solidFill>
                <a:latin typeface="Times New Roman" pitchFamily="18" charset="0"/>
                <a:cs typeface="Times New Roman" pitchFamily="18" charset="0"/>
              </a:rPr>
              <a:t>1987</a:t>
            </a:r>
            <a:r>
              <a:rPr lang="ru-RU" dirty="0" smtClean="0">
                <a:latin typeface="Times New Roman" pitchFamily="18" charset="0"/>
                <a:cs typeface="Times New Roman" pitchFamily="18" charset="0"/>
              </a:rPr>
              <a:t> году решение об исключении Пастернака из Союза писателей было отменено, в </a:t>
            </a:r>
            <a:r>
              <a:rPr lang="ru-RU" dirty="0" smtClean="0">
                <a:solidFill>
                  <a:schemeClr val="accent1"/>
                </a:solidFill>
                <a:latin typeface="Times New Roman" pitchFamily="18" charset="0"/>
                <a:cs typeface="Times New Roman" pitchFamily="18" charset="0"/>
              </a:rPr>
              <a:t>1988</a:t>
            </a:r>
            <a:r>
              <a:rPr lang="ru-RU" dirty="0" smtClean="0">
                <a:latin typeface="Times New Roman" pitchFamily="18" charset="0"/>
                <a:cs typeface="Times New Roman" pitchFamily="18" charset="0"/>
              </a:rPr>
              <a:t> году «Доктор Живаго» впервые был напечатан в СССР («Новый Мир»), в </a:t>
            </a:r>
            <a:r>
              <a:rPr lang="ru-RU" dirty="0" smtClean="0">
                <a:solidFill>
                  <a:schemeClr val="accent1"/>
                </a:solidFill>
                <a:latin typeface="Times New Roman" pitchFamily="18" charset="0"/>
                <a:cs typeface="Times New Roman" pitchFamily="18" charset="0"/>
              </a:rPr>
              <a:t>1989 году диплом и медаль Нобелевского лауреата были вручены в Стокгольме сыну поэта — Е. Б. Пастернаку. </a:t>
            </a:r>
            <a:r>
              <a:rPr lang="ru-RU" dirty="0" smtClean="0">
                <a:latin typeface="Times New Roman" pitchFamily="18" charset="0"/>
                <a:cs typeface="Times New Roman" pitchFamily="18" charset="0"/>
              </a:rPr>
              <a:t>Под его же редакцией вышло несколько собраний сочинений поэта, в последние годы в России издаются многочисленные сборники, воспоминания и материалы к биографии писателя.</a:t>
            </a:r>
          </a:p>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У Бориса Пастернака 4 внука и десять правнуков.</a:t>
            </a:r>
          </a:p>
          <a:p>
            <a:pPr algn="just"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«Доктор Живаго» был экранизирован в США в 1965 </a:t>
            </a:r>
            <a:r>
              <a:rPr lang="ru-RU" dirty="0" err="1" smtClean="0">
                <a:latin typeface="Times New Roman" pitchFamily="18" charset="0"/>
                <a:cs typeface="Times New Roman" pitchFamily="18" charset="0"/>
              </a:rPr>
              <a:t>гoду</a:t>
            </a:r>
            <a:r>
              <a:rPr lang="ru-RU" dirty="0" smtClean="0">
                <a:latin typeface="Times New Roman" pitchFamily="18" charset="0"/>
                <a:cs typeface="Times New Roman" pitchFamily="18" charset="0"/>
              </a:rPr>
              <a:t> и в 2002 </a:t>
            </a:r>
            <a:r>
              <a:rPr lang="ru-RU" dirty="0" err="1" smtClean="0">
                <a:latin typeface="Times New Roman" pitchFamily="18" charset="0"/>
                <a:cs typeface="Times New Roman" pitchFamily="18" charset="0"/>
              </a:rPr>
              <a:t>гoду</a:t>
            </a:r>
            <a:r>
              <a:rPr lang="ru-RU" dirty="0" smtClean="0">
                <a:latin typeface="Times New Roman" pitchFamily="18" charset="0"/>
                <a:cs typeface="Times New Roman" pitchFamily="18" charset="0"/>
              </a:rPr>
              <a:t>, в России - в 2005 </a:t>
            </a:r>
            <a:r>
              <a:rPr lang="ru-RU" dirty="0" err="1" smtClean="0">
                <a:latin typeface="Times New Roman" pitchFamily="18" charset="0"/>
                <a:cs typeface="Times New Roman" pitchFamily="18" charset="0"/>
              </a:rPr>
              <a:t>гoду</a:t>
            </a:r>
            <a:r>
              <a:rPr lang="ru-RU" dirty="0" smtClean="0">
                <a:latin typeface="Times New Roman" pitchFamily="18" charset="0"/>
                <a:cs typeface="Times New Roman" pitchFamily="18" charset="0"/>
              </a:rPr>
              <a:t>.</a:t>
            </a:r>
          </a:p>
          <a:p>
            <a:pPr eaLnBrk="1" fontAlgn="auto" hangingPunct="1">
              <a:spcBef>
                <a:spcPts val="0"/>
              </a:spcBef>
              <a:spcAft>
                <a:spcPts val="0"/>
              </a:spcAft>
              <a:buFont typeface="Wingdings 2"/>
              <a:buChar char=""/>
              <a:defRPr/>
            </a:pPr>
            <a:endParaRPr lang="ru-RU" dirty="0"/>
          </a:p>
        </p:txBody>
      </p:sp>
      <p:pic>
        <p:nvPicPr>
          <p:cNvPr id="7" name="Содержимое 6" descr="00006509.jpg"/>
          <p:cNvPicPr>
            <a:picLocks noGrp="1" noChangeAspect="1"/>
          </p:cNvPicPr>
          <p:nvPr>
            <p:ph sz="half" idx="1"/>
          </p:nvPr>
        </p:nvPicPr>
        <p:blipFill>
          <a:blip r:embed="rId2" cstate="print"/>
          <a:stretch>
            <a:fillRect/>
          </a:stretch>
        </p:blipFill>
        <p:spPr>
          <a:xfrm>
            <a:off x="857224" y="1071546"/>
            <a:ext cx="3880212" cy="5243530"/>
          </a:xfrm>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970.jpg"/>
          <p:cNvPicPr>
            <a:picLocks noChangeAspect="1"/>
          </p:cNvPicPr>
          <p:nvPr/>
        </p:nvPicPr>
        <p:blipFill>
          <a:blip r:embed="rId3" cstate="print"/>
          <a:srcRect l="9029" r="27763"/>
          <a:stretch>
            <a:fillRect/>
          </a:stretch>
        </p:blipFill>
        <p:spPr>
          <a:xfrm>
            <a:off x="1500166" y="142852"/>
            <a:ext cx="5643602" cy="63781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4864" indent="0" eaLnBrk="1" fontAlgn="auto" hangingPunct="1">
              <a:spcAft>
                <a:spcPts val="0"/>
              </a:spcAft>
              <a:defRPr/>
            </a:pPr>
            <a:endParaRPr lang="ru-RU">
              <a:solidFill>
                <a:schemeClr val="tx2">
                  <a:tint val="100000"/>
                  <a:shade val="90000"/>
                  <a:satMod val="250000"/>
                  <a:alpha val="100000"/>
                </a:schemeClr>
              </a:solidFill>
            </a:endParaRPr>
          </a:p>
        </p:txBody>
      </p:sp>
      <p:sp>
        <p:nvSpPr>
          <p:cNvPr id="36867" name="Содержимое 2"/>
          <p:cNvSpPr>
            <a:spLocks noGrp="1"/>
          </p:cNvSpPr>
          <p:nvPr>
            <p:ph idx="1"/>
          </p:nvPr>
        </p:nvSpPr>
        <p:spPr/>
        <p:txBody>
          <a:bodyPr/>
          <a:lstStyle/>
          <a:p>
            <a:pPr eaLnBrk="1" hangingPunct="1"/>
            <a:endParaRPr lang="ru-RU" smtClean="0"/>
          </a:p>
        </p:txBody>
      </p:sp>
      <p:pic>
        <p:nvPicPr>
          <p:cNvPr id="4" name="Рисунок 3" descr="1043.jpg"/>
          <p:cNvPicPr>
            <a:picLocks noChangeAspect="1"/>
          </p:cNvPicPr>
          <p:nvPr/>
        </p:nvPicPr>
        <p:blipFill>
          <a:blip r:embed="rId2" cstate="print"/>
          <a:stretch>
            <a:fillRect/>
          </a:stretch>
        </p:blipFill>
        <p:spPr>
          <a:xfrm>
            <a:off x="357158" y="571480"/>
            <a:ext cx="8470505" cy="59293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964.jpg"/>
          <p:cNvPicPr>
            <a:picLocks noChangeAspect="1"/>
          </p:cNvPicPr>
          <p:nvPr/>
        </p:nvPicPr>
        <p:blipFill>
          <a:blip r:embed="rId2" cstate="print"/>
          <a:srcRect l="12500"/>
          <a:stretch>
            <a:fillRect/>
          </a:stretch>
        </p:blipFill>
        <p:spPr>
          <a:xfrm>
            <a:off x="571472" y="500042"/>
            <a:ext cx="7907251" cy="6024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ikolai_Noskov-Zimnyaya_Noch.mp3">
            <a:hlinkClick r:id="" action="ppaction://media"/>
          </p:cNvPr>
          <p:cNvPicPr>
            <a:picLocks noRot="1" noChangeAspect="1"/>
          </p:cNvPicPr>
          <p:nvPr>
            <a:audioFile r:link="rId1"/>
          </p:nvPr>
        </p:nvPicPr>
        <p:blipFill>
          <a:blip r:embed="rId3" cstate="print"/>
          <a:srcRect/>
          <a:stretch>
            <a:fillRect/>
          </a:stretch>
        </p:blipFill>
        <p:spPr bwMode="auto">
          <a:xfrm>
            <a:off x="5643563" y="928688"/>
            <a:ext cx="304800" cy="304800"/>
          </a:xfrm>
          <a:prstGeom prst="rect">
            <a:avLst/>
          </a:prstGeom>
          <a:noFill/>
          <a:ln w="9525">
            <a:noFill/>
            <a:miter lim="800000"/>
            <a:headEnd/>
            <a:tailEnd/>
          </a:ln>
        </p:spPr>
      </p:pic>
      <p:pic>
        <p:nvPicPr>
          <p:cNvPr id="5" name="Рисунок 4" descr="60056.jpg"/>
          <p:cNvPicPr>
            <a:picLocks noChangeAspect="1"/>
          </p:cNvPicPr>
          <p:nvPr/>
        </p:nvPicPr>
        <p:blipFill>
          <a:blip r:embed="rId4" cstate="print"/>
          <a:srcRect/>
          <a:stretch>
            <a:fillRect/>
          </a:stretch>
        </p:blipFill>
        <p:spPr bwMode="auto">
          <a:xfrm>
            <a:off x="785813" y="428625"/>
            <a:ext cx="7920037" cy="6072188"/>
          </a:xfrm>
          <a:prstGeom prst="rect">
            <a:avLst/>
          </a:prstGeom>
          <a:noFill/>
          <a:ln w="9525">
            <a:noFill/>
            <a:miter lim="800000"/>
            <a:headEnd/>
            <a:tailEnd/>
          </a:ln>
        </p:spPr>
      </p:pic>
      <p:sp>
        <p:nvSpPr>
          <p:cNvPr id="8" name="Прямоугольник 7"/>
          <p:cNvSpPr>
            <a:spLocks noChangeArrowheads="1"/>
          </p:cNvSpPr>
          <p:nvPr/>
        </p:nvSpPr>
        <p:spPr bwMode="auto">
          <a:xfrm>
            <a:off x="142875" y="857250"/>
            <a:ext cx="6715125" cy="646113"/>
          </a:xfrm>
          <a:prstGeom prst="rect">
            <a:avLst/>
          </a:prstGeom>
          <a:noFill/>
          <a:ln w="9525">
            <a:noFill/>
            <a:miter lim="800000"/>
            <a:headEnd/>
            <a:tailEnd/>
          </a:ln>
        </p:spPr>
        <p:txBody>
          <a:bodyPr>
            <a:spAutoFit/>
          </a:bodyPr>
          <a:lstStyle/>
          <a:p>
            <a:r>
              <a:rPr lang="ru-RU"/>
              <a:t>Б. Пастернак. </a:t>
            </a:r>
            <a:r>
              <a:rPr lang="ru-RU">
                <a:solidFill>
                  <a:schemeClr val="accent1"/>
                </a:solidFill>
              </a:rPr>
              <a:t>Зимняя ночь </a:t>
            </a:r>
            <a:r>
              <a:rPr lang="ru-RU" i="1"/>
              <a:t>(исп. Николай Носков)</a:t>
            </a:r>
          </a:p>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8">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31">
                <p:cTn id="19"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0142.jpg"/>
          <p:cNvPicPr>
            <a:picLocks noGrp="1" noChangeAspect="1"/>
          </p:cNvPicPr>
          <p:nvPr>
            <p:ph sz="half" idx="1"/>
          </p:nvPr>
        </p:nvPicPr>
        <p:blipFill>
          <a:blip r:embed="rId2" cstate="print">
            <a:lum/>
          </a:blip>
          <a:stretch>
            <a:fillRect/>
          </a:stretch>
        </p:blipFill>
        <p:spPr>
          <a:xfrm>
            <a:off x="714348" y="1500174"/>
            <a:ext cx="3815634" cy="4710660"/>
          </a:xfrm>
          <a:effectLst>
            <a:softEdge rad="112500"/>
          </a:effectLst>
        </p:spPr>
      </p:pic>
      <p:sp>
        <p:nvSpPr>
          <p:cNvPr id="6" name="Содержимое 5"/>
          <p:cNvSpPr>
            <a:spLocks noGrp="1"/>
          </p:cNvSpPr>
          <p:nvPr>
            <p:ph sz="half" idx="2"/>
          </p:nvPr>
        </p:nvSpPr>
        <p:spPr>
          <a:xfrm>
            <a:off x="4648200" y="857250"/>
            <a:ext cx="4038600" cy="5314950"/>
          </a:xfrm>
        </p:spPr>
        <p:txBody>
          <a:bodyPr>
            <a:normAutofit fontScale="92500" lnSpcReduction="20000"/>
          </a:bodyPr>
          <a:lstStyle/>
          <a:p>
            <a:pPr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Родился </a:t>
            </a:r>
            <a:r>
              <a:rPr lang="ru-RU" dirty="0" smtClean="0">
                <a:solidFill>
                  <a:schemeClr val="accent1"/>
                </a:solidFill>
                <a:latin typeface="Times New Roman" pitchFamily="18" charset="0"/>
                <a:cs typeface="Times New Roman" pitchFamily="18" charset="0"/>
              </a:rPr>
              <a:t>29 января 1890 </a:t>
            </a:r>
            <a:r>
              <a:rPr lang="ru-RU" dirty="0" smtClean="0">
                <a:latin typeface="Times New Roman" pitchFamily="18" charset="0"/>
                <a:cs typeface="Times New Roman" pitchFamily="18" charset="0"/>
              </a:rPr>
              <a:t>года в Москве в семье известного художника Л.О. Пастернака. Семья Пастернаков поддерживала дружбу с известными художниками                   (И. Левитаном, </a:t>
            </a:r>
          </a:p>
          <a:p>
            <a:pPr eaLnBrk="1" fontAlgn="auto" hangingPunct="1">
              <a:spcBef>
                <a:spcPts val="0"/>
              </a:spcBef>
              <a:spcAft>
                <a:spcPts val="0"/>
              </a:spcAft>
              <a:buFont typeface="Wingdings 2" pitchFamily="18" charset="2"/>
              <a:buNone/>
              <a:defRPr/>
            </a:pPr>
            <a:r>
              <a:rPr lang="ru-RU" dirty="0" smtClean="0">
                <a:latin typeface="Times New Roman" pitchFamily="18" charset="0"/>
                <a:cs typeface="Times New Roman" pitchFamily="18" charset="0"/>
              </a:rPr>
              <a:t>    В. Поленовым,</a:t>
            </a:r>
          </a:p>
          <a:p>
            <a:pPr eaLnBrk="1" fontAlgn="auto" hangingPunct="1">
              <a:spcBef>
                <a:spcPts val="0"/>
              </a:spcBef>
              <a:spcAft>
                <a:spcPts val="0"/>
              </a:spcAft>
              <a:buFont typeface="Wingdings 2" pitchFamily="18" charset="2"/>
              <a:buNone/>
              <a:defRPr/>
            </a:pPr>
            <a:r>
              <a:rPr lang="ru-RU" dirty="0" smtClean="0">
                <a:latin typeface="Times New Roman" pitchFamily="18" charset="0"/>
                <a:cs typeface="Times New Roman" pitchFamily="18" charset="0"/>
              </a:rPr>
              <a:t>    М. Нестеровым,</a:t>
            </a:r>
          </a:p>
          <a:p>
            <a:pPr eaLnBrk="1" fontAlgn="auto" hangingPunct="1">
              <a:spcBef>
                <a:spcPts val="0"/>
              </a:spcBef>
              <a:spcAft>
                <a:spcPts val="0"/>
              </a:spcAft>
              <a:buFont typeface="Wingdings 2" pitchFamily="18" charset="2"/>
              <a:buNone/>
              <a:defRPr/>
            </a:pPr>
            <a:r>
              <a:rPr lang="ru-RU" dirty="0" smtClean="0">
                <a:latin typeface="Times New Roman" pitchFamily="18" charset="0"/>
                <a:cs typeface="Times New Roman" pitchFamily="18" charset="0"/>
              </a:rPr>
              <a:t>    С. Ивановым, Н. Ге), в доме бывали музыканты и писатели, в том числе Л.Н. Толстой. </a:t>
            </a:r>
          </a:p>
          <a:p>
            <a:pPr eaLnBrk="1" fontAlgn="auto" hangingPunct="1">
              <a:spcBef>
                <a:spcPts val="0"/>
              </a:spcBef>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p:cNvPicPr preferRelativeResize="0">
            <a:picLocks noChangeArrowheads="1"/>
          </p:cNvPicPr>
          <p:nvPr/>
        </p:nvPicPr>
        <p:blipFill>
          <a:blip r:embed="rId2" cstate="print"/>
          <a:srcRect/>
          <a:stretch>
            <a:fillRect/>
          </a:stretch>
        </p:blipFill>
        <p:spPr bwMode="auto">
          <a:xfrm>
            <a:off x="428625" y="214313"/>
            <a:ext cx="1643063" cy="2071687"/>
          </a:xfrm>
          <a:prstGeom prst="rect">
            <a:avLst/>
          </a:prstGeom>
          <a:solidFill>
            <a:srgbClr val="FFFFFF"/>
          </a:solidFill>
          <a:ln w="9525">
            <a:solidFill>
              <a:srgbClr val="000000"/>
            </a:solidFill>
            <a:round/>
            <a:headEnd/>
            <a:tailEnd/>
          </a:ln>
        </p:spPr>
      </p:pic>
      <p:pic>
        <p:nvPicPr>
          <p:cNvPr id="8" name="Picture 4" descr="picture"/>
          <p:cNvPicPr preferRelativeResize="0">
            <a:picLocks noChangeArrowheads="1"/>
          </p:cNvPicPr>
          <p:nvPr/>
        </p:nvPicPr>
        <p:blipFill>
          <a:blip r:embed="rId3" cstate="print"/>
          <a:srcRect/>
          <a:stretch>
            <a:fillRect/>
          </a:stretch>
        </p:blipFill>
        <p:spPr bwMode="auto">
          <a:xfrm>
            <a:off x="214313" y="1928813"/>
            <a:ext cx="2070100" cy="2500312"/>
          </a:xfrm>
          <a:prstGeom prst="rect">
            <a:avLst/>
          </a:prstGeom>
          <a:solidFill>
            <a:srgbClr val="FFFFFF"/>
          </a:solidFill>
          <a:ln w="9525">
            <a:solidFill>
              <a:srgbClr val="000000"/>
            </a:solidFill>
            <a:round/>
            <a:headEnd/>
            <a:tailEnd/>
          </a:ln>
        </p:spPr>
      </p:pic>
      <p:pic>
        <p:nvPicPr>
          <p:cNvPr id="7" name="Picture 4" descr="picture"/>
          <p:cNvPicPr preferRelativeResize="0">
            <a:picLocks noChangeArrowheads="1"/>
          </p:cNvPicPr>
          <p:nvPr/>
        </p:nvPicPr>
        <p:blipFill>
          <a:blip r:embed="rId4" cstate="print"/>
          <a:srcRect/>
          <a:stretch>
            <a:fillRect/>
          </a:stretch>
        </p:blipFill>
        <p:spPr bwMode="auto">
          <a:xfrm>
            <a:off x="6643688" y="3429000"/>
            <a:ext cx="2357437" cy="3214688"/>
          </a:xfrm>
          <a:prstGeom prst="rect">
            <a:avLst/>
          </a:prstGeom>
          <a:solidFill>
            <a:srgbClr val="FFFFFF"/>
          </a:solidFill>
          <a:ln w="9525">
            <a:solidFill>
              <a:srgbClr val="000000"/>
            </a:solidFill>
            <a:round/>
            <a:headEnd/>
            <a:tailEnd/>
          </a:ln>
        </p:spPr>
      </p:pic>
      <p:pic>
        <p:nvPicPr>
          <p:cNvPr id="9" name="Picture 4" descr="picture"/>
          <p:cNvPicPr preferRelativeResize="0">
            <a:picLocks noChangeArrowheads="1"/>
          </p:cNvPicPr>
          <p:nvPr/>
        </p:nvPicPr>
        <p:blipFill>
          <a:blip r:embed="rId5" cstate="print"/>
          <a:srcRect/>
          <a:stretch>
            <a:fillRect/>
          </a:stretch>
        </p:blipFill>
        <p:spPr bwMode="auto">
          <a:xfrm>
            <a:off x="3071813" y="142875"/>
            <a:ext cx="2571750" cy="4143375"/>
          </a:xfrm>
          <a:prstGeom prst="rect">
            <a:avLst/>
          </a:prstGeom>
          <a:solidFill>
            <a:srgbClr val="FFFFFF"/>
          </a:solidFill>
          <a:ln w="9525">
            <a:solidFill>
              <a:srgbClr val="000000"/>
            </a:solidFill>
            <a:round/>
            <a:headEnd/>
            <a:tailEnd/>
          </a:ln>
        </p:spPr>
      </p:pic>
      <p:pic>
        <p:nvPicPr>
          <p:cNvPr id="5" name="Picture 4" descr="picture"/>
          <p:cNvPicPr preferRelativeResize="0">
            <a:picLocks noChangeArrowheads="1"/>
          </p:cNvPicPr>
          <p:nvPr/>
        </p:nvPicPr>
        <p:blipFill>
          <a:blip r:embed="rId6" cstate="print"/>
          <a:srcRect/>
          <a:stretch>
            <a:fillRect/>
          </a:stretch>
        </p:blipFill>
        <p:spPr bwMode="auto">
          <a:xfrm>
            <a:off x="2071688" y="214313"/>
            <a:ext cx="1784350" cy="2143125"/>
          </a:xfrm>
          <a:prstGeom prst="rect">
            <a:avLst/>
          </a:prstGeom>
          <a:solidFill>
            <a:srgbClr val="FFFFFF"/>
          </a:solidFill>
          <a:ln w="9525">
            <a:solidFill>
              <a:srgbClr val="000000"/>
            </a:solidFill>
            <a:round/>
            <a:headEnd/>
            <a:tailEnd/>
          </a:ln>
        </p:spPr>
      </p:pic>
      <p:pic>
        <p:nvPicPr>
          <p:cNvPr id="10" name="Picture 4" descr="picture"/>
          <p:cNvPicPr preferRelativeResize="0">
            <a:picLocks noChangeArrowheads="1"/>
          </p:cNvPicPr>
          <p:nvPr/>
        </p:nvPicPr>
        <p:blipFill>
          <a:blip r:embed="rId7" cstate="print"/>
          <a:srcRect/>
          <a:stretch>
            <a:fillRect/>
          </a:stretch>
        </p:blipFill>
        <p:spPr bwMode="auto">
          <a:xfrm>
            <a:off x="2143125" y="2357438"/>
            <a:ext cx="1712913" cy="2500312"/>
          </a:xfrm>
          <a:prstGeom prst="rect">
            <a:avLst/>
          </a:prstGeom>
          <a:solidFill>
            <a:srgbClr val="FFFFFF"/>
          </a:solidFill>
          <a:ln w="9525">
            <a:solidFill>
              <a:srgbClr val="000000"/>
            </a:solidFill>
            <a:round/>
            <a:headEnd/>
            <a:tailEnd/>
          </a:ln>
        </p:spPr>
      </p:pic>
      <p:pic>
        <p:nvPicPr>
          <p:cNvPr id="11" name="Picture 4" descr="picture"/>
          <p:cNvPicPr preferRelativeResize="0">
            <a:picLocks noChangeArrowheads="1"/>
          </p:cNvPicPr>
          <p:nvPr/>
        </p:nvPicPr>
        <p:blipFill>
          <a:blip r:embed="rId8" cstate="print"/>
          <a:srcRect/>
          <a:stretch>
            <a:fillRect/>
          </a:stretch>
        </p:blipFill>
        <p:spPr bwMode="auto">
          <a:xfrm>
            <a:off x="5214938" y="285750"/>
            <a:ext cx="2000250" cy="2841625"/>
          </a:xfrm>
          <a:prstGeom prst="rect">
            <a:avLst/>
          </a:prstGeom>
          <a:solidFill>
            <a:srgbClr val="FFFFFF"/>
          </a:solidFill>
          <a:ln w="9525">
            <a:solidFill>
              <a:srgbClr val="000000"/>
            </a:solidFill>
            <a:round/>
            <a:headEnd/>
            <a:tailEnd/>
          </a:ln>
        </p:spPr>
      </p:pic>
      <p:pic>
        <p:nvPicPr>
          <p:cNvPr id="6" name="Picture 4" descr="picture"/>
          <p:cNvPicPr preferRelativeResize="0">
            <a:picLocks noChangeArrowheads="1"/>
          </p:cNvPicPr>
          <p:nvPr/>
        </p:nvPicPr>
        <p:blipFill>
          <a:blip r:embed="rId9" cstate="print"/>
          <a:srcRect/>
          <a:stretch>
            <a:fillRect/>
          </a:stretch>
        </p:blipFill>
        <p:spPr bwMode="auto">
          <a:xfrm>
            <a:off x="6858000" y="142875"/>
            <a:ext cx="2141538" cy="3270250"/>
          </a:xfrm>
          <a:prstGeom prst="rect">
            <a:avLst/>
          </a:prstGeom>
          <a:solidFill>
            <a:srgbClr val="FFFFFF"/>
          </a:solidFill>
          <a:ln w="9525">
            <a:solidFill>
              <a:srgbClr val="000000"/>
            </a:solidFill>
            <a:round/>
            <a:headEnd/>
            <a:tailEnd/>
          </a:ln>
        </p:spPr>
      </p:pic>
      <p:pic>
        <p:nvPicPr>
          <p:cNvPr id="13" name="Picture 4" descr="picture"/>
          <p:cNvPicPr preferRelativeResize="0">
            <a:picLocks noChangeArrowheads="1"/>
          </p:cNvPicPr>
          <p:nvPr/>
        </p:nvPicPr>
        <p:blipFill>
          <a:blip r:embed="rId10" cstate="print"/>
          <a:srcRect/>
          <a:stretch>
            <a:fillRect/>
          </a:stretch>
        </p:blipFill>
        <p:spPr bwMode="auto">
          <a:xfrm>
            <a:off x="0" y="3429000"/>
            <a:ext cx="2141538" cy="3429000"/>
          </a:xfrm>
          <a:prstGeom prst="rect">
            <a:avLst/>
          </a:prstGeom>
          <a:solidFill>
            <a:srgbClr val="FFFFFF"/>
          </a:solidFill>
          <a:ln w="9525">
            <a:solidFill>
              <a:srgbClr val="000000"/>
            </a:solidFill>
            <a:round/>
            <a:headEnd/>
            <a:tailEnd/>
          </a:ln>
        </p:spPr>
      </p:pic>
      <p:pic>
        <p:nvPicPr>
          <p:cNvPr id="14" name="Picture 4" descr="picture"/>
          <p:cNvPicPr preferRelativeResize="0">
            <a:picLocks noChangeArrowheads="1"/>
          </p:cNvPicPr>
          <p:nvPr/>
        </p:nvPicPr>
        <p:blipFill>
          <a:blip r:embed="rId11" cstate="print"/>
          <a:srcRect/>
          <a:stretch>
            <a:fillRect/>
          </a:stretch>
        </p:blipFill>
        <p:spPr bwMode="auto">
          <a:xfrm>
            <a:off x="2071688" y="4230688"/>
            <a:ext cx="1927225" cy="2627312"/>
          </a:xfrm>
          <a:prstGeom prst="rect">
            <a:avLst/>
          </a:prstGeom>
          <a:solidFill>
            <a:srgbClr val="FFFFFF"/>
          </a:solidFill>
          <a:ln w="9525">
            <a:solidFill>
              <a:srgbClr val="000000"/>
            </a:solidFill>
            <a:round/>
            <a:headEnd/>
            <a:tailEnd/>
          </a:ln>
        </p:spPr>
      </p:pic>
      <p:pic>
        <p:nvPicPr>
          <p:cNvPr id="12" name="Picture 4" descr="picture"/>
          <p:cNvPicPr preferRelativeResize="0">
            <a:picLocks noChangeArrowheads="1"/>
          </p:cNvPicPr>
          <p:nvPr/>
        </p:nvPicPr>
        <p:blipFill>
          <a:blip r:embed="rId12" cstate="print"/>
          <a:srcRect/>
          <a:stretch>
            <a:fillRect/>
          </a:stretch>
        </p:blipFill>
        <p:spPr bwMode="auto">
          <a:xfrm>
            <a:off x="3786188" y="2786063"/>
            <a:ext cx="3071812" cy="3857625"/>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ppt_w</p:attrName>
                                        </p:attrNameLst>
                                      </p:cBhvr>
                                      <p:tavLst>
                                        <p:tav tm="0">
                                          <p:val>
                                            <p:fltVal val="0"/>
                                          </p:val>
                                        </p:tav>
                                        <p:tav tm="100000">
                                          <p:val>
                                            <p:strVal val="#ppt_w"/>
                                          </p:val>
                                        </p:tav>
                                      </p:tavLst>
                                    </p:anim>
                                    <p:anim calcmode="lin" valueType="num">
                                      <p:cBhvr>
                                        <p:cTn id="36" dur="2000" fill="hold"/>
                                        <p:tgtEl>
                                          <p:spTgt spid="11"/>
                                        </p:tgtEl>
                                        <p:attrNameLst>
                                          <p:attrName>ppt_h</p:attrName>
                                        </p:attrNameLst>
                                      </p:cBhvr>
                                      <p:tavLst>
                                        <p:tav tm="0">
                                          <p:val>
                                            <p:fltVal val="0"/>
                                          </p:val>
                                        </p:tav>
                                        <p:tav tm="100000">
                                          <p:val>
                                            <p:strVal val="#ppt_h"/>
                                          </p:val>
                                        </p:tav>
                                      </p:tavLst>
                                    </p:anim>
                                    <p:animEffect transition="in" filter="fade">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fltVal val="0"/>
                                          </p:val>
                                        </p:tav>
                                        <p:tav tm="100000">
                                          <p:val>
                                            <p:strVal val="#ppt_w"/>
                                          </p:val>
                                        </p:tav>
                                      </p:tavLst>
                                    </p:anim>
                                    <p:anim calcmode="lin" valueType="num">
                                      <p:cBhvr>
                                        <p:cTn id="43" dur="2000" fill="hold"/>
                                        <p:tgtEl>
                                          <p:spTgt spid="8"/>
                                        </p:tgtEl>
                                        <p:attrNameLst>
                                          <p:attrName>ppt_h</p:attrName>
                                        </p:attrNameLst>
                                      </p:cBhvr>
                                      <p:tavLst>
                                        <p:tav tm="0">
                                          <p:val>
                                            <p:fltVal val="0"/>
                                          </p:val>
                                        </p:tav>
                                        <p:tav tm="100000">
                                          <p:val>
                                            <p:strVal val="#ppt_h"/>
                                          </p:val>
                                        </p:tav>
                                      </p:tavLst>
                                    </p:anim>
                                    <p:animEffect transition="in" filter="fade">
                                      <p:cBhvr>
                                        <p:cTn id="44" dur="2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ppt_w</p:attrName>
                                        </p:attrNameLst>
                                      </p:cBhvr>
                                      <p:tavLst>
                                        <p:tav tm="0">
                                          <p:val>
                                            <p:fltVal val="0"/>
                                          </p:val>
                                        </p:tav>
                                        <p:tav tm="100000">
                                          <p:val>
                                            <p:strVal val="#ppt_w"/>
                                          </p:val>
                                        </p:tav>
                                      </p:tavLst>
                                    </p:anim>
                                    <p:anim calcmode="lin" valueType="num">
                                      <p:cBhvr>
                                        <p:cTn id="50" dur="2000" fill="hold"/>
                                        <p:tgtEl>
                                          <p:spTgt spid="10"/>
                                        </p:tgtEl>
                                        <p:attrNameLst>
                                          <p:attrName>ppt_h</p:attrName>
                                        </p:attrNameLst>
                                      </p:cBhvr>
                                      <p:tavLst>
                                        <p:tav tm="0">
                                          <p:val>
                                            <p:fltVal val="0"/>
                                          </p:val>
                                        </p:tav>
                                        <p:tav tm="100000">
                                          <p:val>
                                            <p:strVal val="#ppt_h"/>
                                          </p:val>
                                        </p:tav>
                                      </p:tavLst>
                                    </p:anim>
                                    <p:animEffect transition="in" filter="fade">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0" fill="hold"/>
                                        <p:tgtEl>
                                          <p:spTgt spid="14"/>
                                        </p:tgtEl>
                                        <p:attrNameLst>
                                          <p:attrName>ppt_w</p:attrName>
                                        </p:attrNameLst>
                                      </p:cBhvr>
                                      <p:tavLst>
                                        <p:tav tm="0">
                                          <p:val>
                                            <p:fltVal val="0"/>
                                          </p:val>
                                        </p:tav>
                                        <p:tav tm="100000">
                                          <p:val>
                                            <p:strVal val="#ppt_w"/>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Effect transition="in" filter="fade">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2000" fill="hold"/>
                                        <p:tgtEl>
                                          <p:spTgt spid="7"/>
                                        </p:tgtEl>
                                        <p:attrNameLst>
                                          <p:attrName>ppt_w</p:attrName>
                                        </p:attrNameLst>
                                      </p:cBhvr>
                                      <p:tavLst>
                                        <p:tav tm="0">
                                          <p:val>
                                            <p:fltVal val="0"/>
                                          </p:val>
                                        </p:tav>
                                        <p:tav tm="100000">
                                          <p:val>
                                            <p:strVal val="#ppt_w"/>
                                          </p:val>
                                        </p:tav>
                                      </p:tavLst>
                                    </p:anim>
                                    <p:anim calcmode="lin" valueType="num">
                                      <p:cBhvr>
                                        <p:cTn id="64" dur="2000" fill="hold"/>
                                        <p:tgtEl>
                                          <p:spTgt spid="7"/>
                                        </p:tgtEl>
                                        <p:attrNameLst>
                                          <p:attrName>ppt_h</p:attrName>
                                        </p:attrNameLst>
                                      </p:cBhvr>
                                      <p:tavLst>
                                        <p:tav tm="0">
                                          <p:val>
                                            <p:fltVal val="0"/>
                                          </p:val>
                                        </p:tav>
                                        <p:tav tm="100000">
                                          <p:val>
                                            <p:strVal val="#ppt_h"/>
                                          </p:val>
                                        </p:tav>
                                      </p:tavLst>
                                    </p:anim>
                                    <p:animEffect transition="in" filter="fade">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000" fill="hold"/>
                                        <p:tgtEl>
                                          <p:spTgt spid="13"/>
                                        </p:tgtEl>
                                        <p:attrNameLst>
                                          <p:attrName>ppt_w</p:attrName>
                                        </p:attrNameLst>
                                      </p:cBhvr>
                                      <p:tavLst>
                                        <p:tav tm="0">
                                          <p:val>
                                            <p:fltVal val="0"/>
                                          </p:val>
                                        </p:tav>
                                        <p:tav tm="100000">
                                          <p:val>
                                            <p:strVal val="#ppt_w"/>
                                          </p:val>
                                        </p:tav>
                                      </p:tavLst>
                                    </p:anim>
                                    <p:anim calcmode="lin" valueType="num">
                                      <p:cBhvr>
                                        <p:cTn id="71" dur="2000" fill="hold"/>
                                        <p:tgtEl>
                                          <p:spTgt spid="13"/>
                                        </p:tgtEl>
                                        <p:attrNameLst>
                                          <p:attrName>ppt_h</p:attrName>
                                        </p:attrNameLst>
                                      </p:cBhvr>
                                      <p:tavLst>
                                        <p:tav tm="0">
                                          <p:val>
                                            <p:fltVal val="0"/>
                                          </p:val>
                                        </p:tav>
                                        <p:tav tm="100000">
                                          <p:val>
                                            <p:strVal val="#ppt_h"/>
                                          </p:val>
                                        </p:tav>
                                      </p:tavLst>
                                    </p:anim>
                                    <p:animEffect transition="in" filter="fade">
                                      <p:cBhvr>
                                        <p:cTn id="72" dur="2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2000" fill="hold"/>
                                        <p:tgtEl>
                                          <p:spTgt spid="12"/>
                                        </p:tgtEl>
                                        <p:attrNameLst>
                                          <p:attrName>ppt_w</p:attrName>
                                        </p:attrNameLst>
                                      </p:cBhvr>
                                      <p:tavLst>
                                        <p:tav tm="0">
                                          <p:val>
                                            <p:fltVal val="0"/>
                                          </p:val>
                                        </p:tav>
                                        <p:tav tm="100000">
                                          <p:val>
                                            <p:strVal val="#ppt_w"/>
                                          </p:val>
                                        </p:tav>
                                      </p:tavLst>
                                    </p:anim>
                                    <p:anim calcmode="lin" valueType="num">
                                      <p:cBhvr>
                                        <p:cTn id="78" dur="2000" fill="hold"/>
                                        <p:tgtEl>
                                          <p:spTgt spid="12"/>
                                        </p:tgtEl>
                                        <p:attrNameLst>
                                          <p:attrName>ppt_h</p:attrName>
                                        </p:attrNameLst>
                                      </p:cBhvr>
                                      <p:tavLst>
                                        <p:tav tm="0">
                                          <p:val>
                                            <p:fltVal val="0"/>
                                          </p:val>
                                        </p:tav>
                                        <p:tav tm="100000">
                                          <p:val>
                                            <p:strVal val="#ppt_h"/>
                                          </p:val>
                                        </p:tav>
                                      </p:tavLst>
                                    </p:anim>
                                    <p:animEffect transition="in" filter="fade">
                                      <p:cBhvr>
                                        <p:cTn id="7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idx="1"/>
          </p:nvPr>
        </p:nvSpPr>
        <p:spPr>
          <a:xfrm>
            <a:off x="0" y="0"/>
            <a:ext cx="9144000" cy="6858000"/>
          </a:xfrm>
          <a:blipFill dpi="0" rotWithShape="1">
            <a:blip r:embed="rId2" cstate="print"/>
            <a:srcRect/>
            <a:stretch>
              <a:fillRect/>
            </a:stretch>
          </a:blipFill>
        </p:spPr>
        <p:txBody>
          <a:bodyPr/>
          <a:lstStyle/>
          <a:p>
            <a:pPr eaLnBrk="1" hangingPunct="1"/>
            <a:endParaRPr lang="ru-RU" sz="1800" smtClean="0"/>
          </a:p>
          <a:p>
            <a:pPr eaLnBrk="1" hangingPunct="1">
              <a:buFont typeface="Wingdings 2" pitchFamily="18" charset="2"/>
              <a:buNone/>
            </a:pPr>
            <a:endParaRPr lang="ru-RU" smtClean="0"/>
          </a:p>
        </p:txBody>
      </p:sp>
      <p:pic>
        <p:nvPicPr>
          <p:cNvPr id="40963" name="Picture 4" descr="picture"/>
          <p:cNvPicPr preferRelativeResize="0">
            <a:picLocks noChangeArrowheads="1"/>
          </p:cNvPicPr>
          <p:nvPr/>
        </p:nvPicPr>
        <p:blipFill>
          <a:blip r:embed="rId3" cstate="print"/>
          <a:srcRect/>
          <a:stretch>
            <a:fillRect/>
          </a:stretch>
        </p:blipFill>
        <p:spPr bwMode="auto">
          <a:xfrm>
            <a:off x="5500688" y="1214438"/>
            <a:ext cx="3500437" cy="5500687"/>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pokxukjaa"/>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7"/>
          <p:cNvSpPr>
            <a:spLocks noGrp="1"/>
          </p:cNvSpPr>
          <p:nvPr/>
        </p:nvSpPr>
        <p:spPr bwMode="auto">
          <a:xfrm>
            <a:off x="7656576" y="0"/>
            <a:ext cx="1487424" cy="323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65760" indent="-256032" algn="ctr" eaLnBrk="1" fontAlgn="auto" hangingPunct="1">
              <a:spcAft>
                <a:spcPts val="0"/>
              </a:spcAft>
              <a:buFont typeface="Wingdings 3"/>
              <a:buNone/>
              <a:defRPr/>
            </a:pPr>
            <a:r>
              <a:rPr lang="en-US" sz="2000" dirty="0" err="1" smtClean="0">
                <a:solidFill>
                  <a:schemeClr val="tx1">
                    <a:lumMod val="85000"/>
                    <a:lumOff val="15000"/>
                  </a:schemeClr>
                </a:solidFill>
                <a:hlinkClick r:id="rId3"/>
              </a:rPr>
              <a:t>Literata.Ru</a:t>
            </a:r>
            <a:endParaRPr lang="ru-RU"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3"/>
          <p:cNvSpPr>
            <a:spLocks noGrp="1"/>
          </p:cNvSpPr>
          <p:nvPr>
            <p:ph sz="half" idx="2"/>
          </p:nvPr>
        </p:nvSpPr>
        <p:spPr>
          <a:xfrm>
            <a:off x="4648200" y="1646238"/>
            <a:ext cx="4038600" cy="4525962"/>
          </a:xfrm>
        </p:spPr>
        <p:txBody>
          <a:bodyPr/>
          <a:lstStyle/>
          <a:p>
            <a:pPr eaLnBrk="1" hangingPunct="1"/>
            <a:r>
              <a:rPr lang="ru-RU" smtClean="0">
                <a:latin typeface="Times New Roman" pitchFamily="18" charset="0"/>
                <a:cs typeface="Times New Roman" pitchFamily="18" charset="0"/>
              </a:rPr>
              <a:t>В 13 лет, под влиянием композитора А.Н. Скрябина, Пастернак увлекся музыкой, которой занимался в течение шести лет (сохранились две написанные им сонаты для фортепиано).</a:t>
            </a:r>
          </a:p>
          <a:p>
            <a:pPr eaLnBrk="1" hangingPunct="1">
              <a:buFont typeface="Wingdings 2" pitchFamily="18" charset="2"/>
              <a:buNone/>
            </a:pPr>
            <a:endParaRPr lang="ru-RU" smtClean="0"/>
          </a:p>
        </p:txBody>
      </p:sp>
      <p:pic>
        <p:nvPicPr>
          <p:cNvPr id="13315" name="Picture 2" descr="picture"/>
          <p:cNvPicPr preferRelativeResize="0">
            <a:picLocks noGrp="1" noChangeArrowheads="1"/>
          </p:cNvPicPr>
          <p:nvPr>
            <p:ph sz="half" idx="1"/>
          </p:nvPr>
        </p:nvPicPr>
        <p:blipFill>
          <a:blip r:embed="rId2" cstate="print"/>
          <a:srcRect/>
          <a:stretch>
            <a:fillRect/>
          </a:stretch>
        </p:blipFill>
        <p:spPr>
          <a:xfrm>
            <a:off x="571500" y="857250"/>
            <a:ext cx="4051300" cy="5314950"/>
          </a:xfrm>
          <a:solidFill>
            <a:srgbClr val="FFFFFF"/>
          </a:solidFill>
          <a:ln>
            <a:solidFill>
              <a:srgbClr val="000000"/>
            </a:solidFill>
            <a:round/>
          </a:ln>
        </p:spPr>
      </p:pic>
      <p:sp>
        <p:nvSpPr>
          <p:cNvPr id="13316" name="Прямоугольник 5"/>
          <p:cNvSpPr>
            <a:spLocks noChangeArrowheads="1"/>
          </p:cNvSpPr>
          <p:nvPr/>
        </p:nvSpPr>
        <p:spPr bwMode="auto">
          <a:xfrm>
            <a:off x="428625" y="5572125"/>
            <a:ext cx="4572000" cy="646113"/>
          </a:xfrm>
          <a:prstGeom prst="rect">
            <a:avLst/>
          </a:prstGeom>
          <a:noFill/>
          <a:ln w="9525">
            <a:noFill/>
            <a:miter lim="800000"/>
            <a:headEnd/>
            <a:tailEnd/>
          </a:ln>
        </p:spPr>
        <p:txBody>
          <a:bodyPr>
            <a:spAutoFit/>
          </a:bodyPr>
          <a:lstStyle/>
          <a:p>
            <a:pPr algn="ctr"/>
            <a:r>
              <a:rPr lang="ru-RU" b="1">
                <a:solidFill>
                  <a:schemeClr val="accent1"/>
                </a:solidFill>
              </a:rPr>
              <a:t>Скрябин – учитель музыки </a:t>
            </a:r>
          </a:p>
          <a:p>
            <a:pPr algn="ctr"/>
            <a:r>
              <a:rPr lang="ru-RU" b="1">
                <a:solidFill>
                  <a:schemeClr val="accent1"/>
                </a:solidFill>
              </a:rPr>
              <a:t>Б. Пастернака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714875" y="428625"/>
            <a:ext cx="4038600" cy="5386388"/>
          </a:xfrm>
        </p:spPr>
        <p:txBody>
          <a:bodyPr>
            <a:normAutofit fontScale="70000" lnSpcReduction="20000"/>
          </a:bodyPr>
          <a:lstStyle/>
          <a:p>
            <a:pPr eaLnBrk="1" fontAlgn="auto" hangingPunct="1">
              <a:spcBef>
                <a:spcPts val="0"/>
              </a:spcBef>
              <a:spcAft>
                <a:spcPts val="0"/>
              </a:spcAft>
              <a:buFont typeface="Wingdings 2"/>
              <a:buChar char=""/>
              <a:defRPr/>
            </a:pPr>
            <a:r>
              <a:rPr lang="ru-RU" dirty="0" smtClean="0">
                <a:latin typeface="Times New Roman" pitchFamily="18" charset="0"/>
                <a:cs typeface="Times New Roman" pitchFamily="18" charset="0"/>
              </a:rPr>
              <a:t>Я рос. Меня, как Ганимеда,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Несли ненастья, сны несли.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Как крылья, отрастали беды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отделяли от земли.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Я рос. И повечерий тканых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Меня фата обволокла.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Напутствуем вином в стаканах,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Игрой печальною стекла,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Я рос, и вот уж жар предплечий</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Студит объятие орла.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Дни далеко, когда предтечей,</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Любовь, ты надо мной плыла.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 разве мы не в том же небе?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то и прелесть высоты,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Что, как себя отпевший лебедь,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 орлом плечо к плечу и ты.</a:t>
            </a:r>
          </a:p>
          <a:p>
            <a:pPr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p:txBody>
      </p:sp>
      <p:pic>
        <p:nvPicPr>
          <p:cNvPr id="5" name="Рисунок 4" descr="Pasternak4.jpg"/>
          <p:cNvPicPr>
            <a:picLocks noChangeAspect="1"/>
          </p:cNvPicPr>
          <p:nvPr/>
        </p:nvPicPr>
        <p:blipFill>
          <a:blip r:embed="rId2" cstate="print"/>
          <a:stretch>
            <a:fillRect/>
          </a:stretch>
        </p:blipFill>
        <p:spPr>
          <a:xfrm>
            <a:off x="642910" y="714356"/>
            <a:ext cx="3837506" cy="53447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857750" y="1428750"/>
            <a:ext cx="4038600" cy="5786438"/>
          </a:xfrm>
        </p:spPr>
        <p:txBody>
          <a:bodyPr>
            <a:normAutofit fontScale="32500" lnSpcReduction="20000"/>
          </a:bodyPr>
          <a:lstStyle/>
          <a:p>
            <a:pPr eaLnBrk="1" fontAlgn="auto" hangingPunct="1">
              <a:spcBef>
                <a:spcPts val="0"/>
              </a:spcBef>
              <a:spcAft>
                <a:spcPts val="0"/>
              </a:spcAft>
              <a:buFont typeface="Wingdings 2"/>
              <a:buChar char=""/>
              <a:defRPr/>
            </a:pPr>
            <a:r>
              <a:rPr lang="ru-RU" sz="4900" dirty="0" smtClean="0">
                <a:latin typeface="Times New Roman" pitchFamily="18" charset="0"/>
                <a:cs typeface="Times New Roman" pitchFamily="18" charset="0"/>
              </a:rPr>
              <a:t>В 1903 году при падении с лошади сломал ногу и из-за неправильного срастания (лёгкая хромота, которую Пастернак скрывал, осталась на всю жизнь) был освобождён от воинской повинности. В дальнейшем поэт уделял особое внимание этому эпизоду как пробудившему его творческие силы (он произошёл 6 (19) августа, в день Преображения — ср. позднейшее стихотворение «Август»). В 1905 году попал под казачьи нагайки — эпизод, вошедший в книги Пастернака.</a:t>
            </a:r>
          </a:p>
          <a:p>
            <a:pPr eaLnBrk="1" fontAlgn="auto" hangingPunct="1">
              <a:spcBef>
                <a:spcPts val="0"/>
              </a:spcBef>
              <a:spcAft>
                <a:spcPts val="0"/>
              </a:spcAft>
              <a:buFont typeface="Wingdings 2"/>
              <a:buChar char=""/>
              <a:defRPr/>
            </a:pPr>
            <a:r>
              <a:rPr lang="ru-RU" sz="4900" dirty="0" smtClean="0">
                <a:latin typeface="Times New Roman" pitchFamily="18" charset="0"/>
                <a:cs typeface="Times New Roman" pitchFamily="18" charset="0"/>
              </a:rPr>
              <a:t>Пастернак окончил гимназию с золотой медалью и всеми высшими баллами, кроме закона Божьего, от которого был освобождён. После ряда колебаний отказался от карьеры профессионального музыканта и композитора.</a:t>
            </a:r>
          </a:p>
          <a:p>
            <a:pPr eaLnBrk="1" fontAlgn="auto" hangingPunct="1">
              <a:spcBef>
                <a:spcPts val="0"/>
              </a:spcBef>
              <a:spcAft>
                <a:spcPts val="0"/>
              </a:spcAft>
              <a:buFont typeface="Wingdings 2"/>
              <a:buChar char=""/>
              <a:defRPr/>
            </a:pPr>
            <a:endParaRPr lang="ru-RU" dirty="0"/>
          </a:p>
        </p:txBody>
      </p:sp>
      <p:pic>
        <p:nvPicPr>
          <p:cNvPr id="5" name="Picture 20" descr="04"/>
          <p:cNvPicPr>
            <a:picLocks noChangeAspect="1" noChangeArrowheads="1"/>
          </p:cNvPicPr>
          <p:nvPr/>
        </p:nvPicPr>
        <p:blipFill>
          <a:blip r:embed="rId2" cstate="print"/>
          <a:srcRect/>
          <a:stretch>
            <a:fillRect/>
          </a:stretch>
        </p:blipFill>
        <p:spPr bwMode="auto">
          <a:xfrm>
            <a:off x="714348" y="1357298"/>
            <a:ext cx="3643338" cy="49841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643438" y="1571625"/>
            <a:ext cx="4038600" cy="4525963"/>
          </a:xfrm>
        </p:spPr>
        <p:txBody>
          <a:bodyPr>
            <a:normAutofit fontScale="70000" lnSpcReduction="20000"/>
          </a:bodyPr>
          <a:lstStyle/>
          <a:p>
            <a:pPr algn="just" eaLnBrk="1" fontAlgn="auto" hangingPunct="1">
              <a:spcBef>
                <a:spcPts val="0"/>
              </a:spcBef>
              <a:spcAft>
                <a:spcPts val="0"/>
              </a:spcAft>
              <a:buFont typeface="Wingdings 2"/>
              <a:buChar char=""/>
              <a:defRPr/>
            </a:pPr>
            <a:r>
              <a:rPr lang="ru-RU" sz="2600" dirty="0" smtClean="0">
                <a:latin typeface="Times New Roman" pitchFamily="18" charset="0"/>
                <a:cs typeface="Times New Roman" pitchFamily="18" charset="0"/>
              </a:rPr>
              <a:t>В </a:t>
            </a:r>
            <a:r>
              <a:rPr lang="ru-RU" sz="2600" dirty="0" smtClean="0">
                <a:solidFill>
                  <a:schemeClr val="accent1"/>
                </a:solidFill>
                <a:latin typeface="Times New Roman" pitchFamily="18" charset="0"/>
                <a:cs typeface="Times New Roman" pitchFamily="18" charset="0"/>
              </a:rPr>
              <a:t>1908 </a:t>
            </a:r>
            <a:r>
              <a:rPr lang="ru-RU" sz="2600" dirty="0" smtClean="0">
                <a:latin typeface="Times New Roman" pitchFamily="18" charset="0"/>
                <a:cs typeface="Times New Roman" pitchFamily="18" charset="0"/>
              </a:rPr>
              <a:t>году поступил на юридический факультет, но затем перешёл на философское отделение историко-филологического факультета Московского университета, затем, летом </a:t>
            </a:r>
            <a:r>
              <a:rPr lang="ru-RU" sz="2600" dirty="0" smtClean="0">
                <a:solidFill>
                  <a:schemeClr val="accent1"/>
                </a:solidFill>
                <a:latin typeface="Times New Roman" pitchFamily="18" charset="0"/>
                <a:cs typeface="Times New Roman" pitchFamily="18" charset="0"/>
              </a:rPr>
              <a:t>1912 </a:t>
            </a:r>
            <a:r>
              <a:rPr lang="ru-RU" sz="2600" dirty="0" smtClean="0">
                <a:latin typeface="Times New Roman" pitchFamily="18" charset="0"/>
                <a:cs typeface="Times New Roman" pitchFamily="18" charset="0"/>
              </a:rPr>
              <a:t>года изучал философию в </a:t>
            </a:r>
            <a:r>
              <a:rPr lang="ru-RU" sz="2600" dirty="0" err="1" smtClean="0">
                <a:latin typeface="Times New Roman" pitchFamily="18" charset="0"/>
                <a:cs typeface="Times New Roman" pitchFamily="18" charset="0"/>
              </a:rPr>
              <a:t>Марбургском</a:t>
            </a:r>
            <a:r>
              <a:rPr lang="ru-RU" sz="2600" dirty="0" smtClean="0">
                <a:latin typeface="Times New Roman" pitchFamily="18" charset="0"/>
                <a:cs typeface="Times New Roman" pitchFamily="18" charset="0"/>
              </a:rPr>
              <a:t> университете в Германии. Тогда же сделал предложение </a:t>
            </a:r>
            <a:r>
              <a:rPr lang="ru-RU" sz="2600" dirty="0" err="1" smtClean="0">
                <a:latin typeface="Times New Roman" pitchFamily="18" charset="0"/>
                <a:cs typeface="Times New Roman" pitchFamily="18" charset="0"/>
              </a:rPr>
              <a:t>Иде</a:t>
            </a:r>
            <a:r>
              <a:rPr lang="ru-RU" sz="2600" dirty="0" smtClean="0">
                <a:latin typeface="Times New Roman" pitchFamily="18" charset="0"/>
                <a:cs typeface="Times New Roman" pitchFamily="18" charset="0"/>
              </a:rPr>
              <a:t> Высоцкой, но получил отказ, как описано в стихотворении «Марбург».</a:t>
            </a:r>
            <a:r>
              <a:rPr lang="ru-RU" sz="2600" dirty="0" smtClean="0"/>
              <a:t> </a:t>
            </a:r>
          </a:p>
          <a:p>
            <a:pPr algn="just" eaLnBrk="1" fontAlgn="auto" hangingPunct="1">
              <a:spcBef>
                <a:spcPts val="0"/>
              </a:spcBef>
              <a:spcAft>
                <a:spcPts val="0"/>
              </a:spcAft>
              <a:buFont typeface="Wingdings 2"/>
              <a:buChar char=""/>
              <a:defRPr/>
            </a:pPr>
            <a:r>
              <a:rPr lang="ru-RU" sz="2600" dirty="0" smtClean="0">
                <a:latin typeface="Times New Roman" pitchFamily="18" charset="0"/>
                <a:cs typeface="Times New Roman" pitchFamily="18" charset="0"/>
              </a:rPr>
              <a:t>В </a:t>
            </a:r>
            <a:r>
              <a:rPr lang="ru-RU" sz="2600" dirty="0" smtClean="0">
                <a:solidFill>
                  <a:schemeClr val="accent1"/>
                </a:solidFill>
                <a:latin typeface="Times New Roman" pitchFamily="18" charset="0"/>
                <a:cs typeface="Times New Roman" pitchFamily="18" charset="0"/>
              </a:rPr>
              <a:t>1912</a:t>
            </a:r>
            <a:r>
              <a:rPr lang="ru-RU" sz="2600" dirty="0" smtClean="0">
                <a:latin typeface="Times New Roman" pitchFamily="18" charset="0"/>
                <a:cs typeface="Times New Roman" pitchFamily="18" charset="0"/>
              </a:rPr>
              <a:t> году вместе с родителями и сестрами посещает Венецию, что нашло отражение в его стихах того времени. Виделся в Германии с кузиной Ольгой </a:t>
            </a:r>
            <a:r>
              <a:rPr lang="ru-RU" sz="2600" dirty="0" err="1" smtClean="0">
                <a:latin typeface="Times New Roman" pitchFamily="18" charset="0"/>
                <a:cs typeface="Times New Roman" pitchFamily="18" charset="0"/>
              </a:rPr>
              <a:t>Фрейденберг</a:t>
            </a:r>
            <a:r>
              <a:rPr lang="ru-RU" sz="2600" dirty="0" smtClean="0">
                <a:latin typeface="Times New Roman" pitchFamily="18" charset="0"/>
                <a:cs typeface="Times New Roman" pitchFamily="18" charset="0"/>
              </a:rPr>
              <a:t>. С ней его связывала многолетняя дружба и переписка.</a:t>
            </a:r>
          </a:p>
          <a:p>
            <a:pPr eaLnBrk="1" fontAlgn="auto" hangingPunct="1">
              <a:spcBef>
                <a:spcPts val="0"/>
              </a:spcBef>
              <a:spcAft>
                <a:spcPts val="0"/>
              </a:spcAft>
              <a:buFont typeface="Wingdings 2"/>
              <a:buNone/>
              <a:defRPr/>
            </a:pPr>
            <a:endParaRPr lang="ru-RU" sz="1800" dirty="0" smtClean="0">
              <a:latin typeface="Times New Roman" pitchFamily="18" charset="0"/>
              <a:cs typeface="Times New Roman" pitchFamily="18" charset="0"/>
            </a:endParaRPr>
          </a:p>
          <a:p>
            <a:pPr eaLnBrk="1" fontAlgn="auto" hangingPunct="1">
              <a:spcBef>
                <a:spcPts val="0"/>
              </a:spcBef>
              <a:spcAft>
                <a:spcPts val="0"/>
              </a:spcAft>
              <a:buFont typeface="Wingdings 2"/>
              <a:buChar char=""/>
              <a:defRPr/>
            </a:pPr>
            <a:endParaRPr lang="ru-RU" sz="1800" dirty="0" smtClean="0">
              <a:latin typeface="Times New Roman" pitchFamily="18" charset="0"/>
              <a:cs typeface="Times New Roman" pitchFamily="18" charset="0"/>
            </a:endParaRPr>
          </a:p>
        </p:txBody>
      </p:sp>
      <p:pic>
        <p:nvPicPr>
          <p:cNvPr id="9" name="Рисунок 8" descr="pacternak2.jpg"/>
          <p:cNvPicPr>
            <a:picLocks noChangeAspect="1"/>
          </p:cNvPicPr>
          <p:nvPr/>
        </p:nvPicPr>
        <p:blipFill>
          <a:blip r:embed="rId2" cstate="print"/>
          <a:stretch>
            <a:fillRect/>
          </a:stretch>
        </p:blipFill>
        <p:spPr>
          <a:xfrm>
            <a:off x="857224" y="1500174"/>
            <a:ext cx="3357586" cy="4869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4643438" y="500063"/>
            <a:ext cx="4114800" cy="4525962"/>
          </a:xfrm>
        </p:spPr>
        <p:txBody>
          <a:bodyPr/>
          <a:lstStyle/>
          <a:p>
            <a:pPr algn="just" eaLnBrk="1" hangingPunct="1"/>
            <a:r>
              <a:rPr lang="ru-RU" sz="1800" smtClean="0">
                <a:latin typeface="Times New Roman" pitchFamily="18" charset="0"/>
                <a:cs typeface="Times New Roman" pitchFamily="18" charset="0"/>
              </a:rPr>
              <a:t>После поездки в Марбург Пастернак отказался и от того, чтобы в дальнейшем сосредоточиться на философских занятиях. В это же время он начинает входить в круги московских литераторов. С </a:t>
            </a:r>
            <a:r>
              <a:rPr lang="ru-RU" sz="1800" smtClean="0">
                <a:solidFill>
                  <a:schemeClr val="accent1"/>
                </a:solidFill>
                <a:latin typeface="Times New Roman" pitchFamily="18" charset="0"/>
                <a:cs typeface="Times New Roman" pitchFamily="18" charset="0"/>
              </a:rPr>
              <a:t>1914</a:t>
            </a:r>
            <a:r>
              <a:rPr lang="ru-RU" sz="1800" smtClean="0">
                <a:latin typeface="Times New Roman" pitchFamily="18" charset="0"/>
                <a:cs typeface="Times New Roman" pitchFamily="18" charset="0"/>
              </a:rPr>
              <a:t> Пастернак примыкал к содружеству </a:t>
            </a:r>
            <a:r>
              <a:rPr lang="ru-RU" sz="1800" smtClean="0">
                <a:solidFill>
                  <a:schemeClr val="accent1"/>
                </a:solidFill>
                <a:latin typeface="Times New Roman" pitchFamily="18" charset="0"/>
                <a:cs typeface="Times New Roman" pitchFamily="18" charset="0"/>
              </a:rPr>
              <a:t>футуристов «Центрифуга» </a:t>
            </a:r>
            <a:r>
              <a:rPr lang="ru-RU" sz="1800" smtClean="0">
                <a:latin typeface="Times New Roman" pitchFamily="18" charset="0"/>
                <a:cs typeface="Times New Roman" pitchFamily="18" charset="0"/>
              </a:rPr>
              <a:t>В этом же году близко знакомится с другим футуристом —Владимиром Маяковским, чья личность и творчество оказали на него определённое влияние. Позже, в 1920-е, Пастернак поддерживал связи с группой Маяковского «Леф», но в целом после революции занимал независимую позицию, не входя ни в какие объединения.</a:t>
            </a:r>
          </a:p>
        </p:txBody>
      </p:sp>
      <p:pic>
        <p:nvPicPr>
          <p:cNvPr id="4" name="Picture 11" descr="06"/>
          <p:cNvPicPr>
            <a:picLocks noChangeAspect="1" noChangeArrowheads="1"/>
          </p:cNvPicPr>
          <p:nvPr/>
        </p:nvPicPr>
        <p:blipFill>
          <a:blip r:embed="rId2" cstate="print"/>
          <a:srcRect/>
          <a:stretch>
            <a:fillRect/>
          </a:stretch>
        </p:blipFill>
        <p:spPr bwMode="auto">
          <a:xfrm>
            <a:off x="785786" y="1571612"/>
            <a:ext cx="3571900" cy="49524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Текст 5"/>
          <p:cNvSpPr>
            <a:spLocks noGrp="1"/>
          </p:cNvSpPr>
          <p:nvPr>
            <p:ph idx="1"/>
          </p:nvPr>
        </p:nvSpPr>
        <p:spPr>
          <a:xfrm>
            <a:off x="4500563" y="1646238"/>
            <a:ext cx="4186237" cy="4525962"/>
          </a:xfrm>
        </p:spPr>
        <p:txBody>
          <a:bodyPr/>
          <a:lstStyle/>
          <a:p>
            <a:pPr algn="just" eaLnBrk="1" hangingPunct="1"/>
            <a:r>
              <a:rPr lang="ru-RU" sz="2000" smtClean="0">
                <a:latin typeface="Times New Roman" pitchFamily="18" charset="0"/>
                <a:cs typeface="Times New Roman" pitchFamily="18" charset="0"/>
              </a:rPr>
              <a:t>Пастернак начал печататься  в </a:t>
            </a:r>
            <a:r>
              <a:rPr lang="ru-RU" sz="2000" smtClean="0">
                <a:solidFill>
                  <a:schemeClr val="accent1"/>
                </a:solidFill>
                <a:latin typeface="Times New Roman" pitchFamily="18" charset="0"/>
                <a:cs typeface="Times New Roman" pitchFamily="18" charset="0"/>
              </a:rPr>
              <a:t>1913</a:t>
            </a:r>
            <a:r>
              <a:rPr lang="ru-RU" sz="2000" smtClean="0">
                <a:latin typeface="Times New Roman" pitchFamily="18" charset="0"/>
                <a:cs typeface="Times New Roman" pitchFamily="18" charset="0"/>
              </a:rPr>
              <a:t> году (коллективный сборник группы </a:t>
            </a:r>
            <a:r>
              <a:rPr lang="ru-RU" sz="2000" smtClean="0">
                <a:solidFill>
                  <a:schemeClr val="accent1"/>
                </a:solidFill>
                <a:latin typeface="Times New Roman" pitchFamily="18" charset="0"/>
                <a:cs typeface="Times New Roman" pitchFamily="18" charset="0"/>
              </a:rPr>
              <a:t>«Лирика»</a:t>
            </a:r>
            <a:r>
              <a:rPr lang="ru-RU" sz="2000" smtClean="0">
                <a:latin typeface="Times New Roman" pitchFamily="18" charset="0"/>
                <a:cs typeface="Times New Roman" pitchFamily="18" charset="0"/>
              </a:rPr>
              <a:t>), а в </a:t>
            </a:r>
            <a:r>
              <a:rPr lang="ru-RU" sz="2000" smtClean="0">
                <a:solidFill>
                  <a:schemeClr val="accent1"/>
                </a:solidFill>
                <a:latin typeface="Times New Roman" pitchFamily="18" charset="0"/>
                <a:cs typeface="Times New Roman" pitchFamily="18" charset="0"/>
              </a:rPr>
              <a:t>1914</a:t>
            </a:r>
            <a:r>
              <a:rPr lang="ru-RU" sz="2000" smtClean="0">
                <a:latin typeface="Times New Roman" pitchFamily="18" charset="0"/>
                <a:cs typeface="Times New Roman" pitchFamily="18" charset="0"/>
              </a:rPr>
              <a:t> году опубликовал сборник </a:t>
            </a:r>
            <a:r>
              <a:rPr lang="ru-RU" sz="2000" b="1" i="1" smtClean="0">
                <a:solidFill>
                  <a:schemeClr val="accent1"/>
                </a:solidFill>
                <a:latin typeface="Times New Roman" pitchFamily="18" charset="0"/>
                <a:cs typeface="Times New Roman" pitchFamily="18" charset="0"/>
              </a:rPr>
              <a:t>«Близнец в тучах»</a:t>
            </a:r>
            <a:r>
              <a:rPr lang="ru-RU" sz="2000" b="1" i="1" smtClean="0">
                <a:latin typeface="Times New Roman" pitchFamily="18" charset="0"/>
                <a:cs typeface="Times New Roman" pitchFamily="18" charset="0"/>
              </a:rPr>
              <a:t>,</a:t>
            </a:r>
            <a:r>
              <a:rPr lang="ru-RU" sz="2000" smtClean="0">
                <a:latin typeface="Times New Roman" pitchFamily="18" charset="0"/>
                <a:cs typeface="Times New Roman" pitchFamily="18" charset="0"/>
              </a:rPr>
              <a:t> в котором проявил себя как самобытный и оригинальный поэт. Однако сам Пастернак считал этот сборник «незрелым». Тем не менее, именно после «Близнеца в тучах» Пастернак стал осознавать себя профессиональным литератором.</a:t>
            </a:r>
            <a:endParaRPr lang="ru-RU" sz="2000" b="1" i="1" smtClean="0">
              <a:latin typeface="Times New Roman" pitchFamily="18" charset="0"/>
              <a:cs typeface="Times New Roman" pitchFamily="18" charset="0"/>
            </a:endParaRPr>
          </a:p>
        </p:txBody>
      </p:sp>
      <p:pic>
        <p:nvPicPr>
          <p:cNvPr id="5" name="Содержимое 7" descr="-194931584.jpg"/>
          <p:cNvPicPr>
            <a:picLocks noChangeAspect="1"/>
          </p:cNvPicPr>
          <p:nvPr/>
        </p:nvPicPr>
        <p:blipFill>
          <a:blip r:embed="rId2" cstate="print"/>
          <a:stretch>
            <a:fillRect/>
          </a:stretch>
        </p:blipFill>
        <p:spPr>
          <a:xfrm>
            <a:off x="571472" y="1500174"/>
            <a:ext cx="3917541" cy="48514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491</TotalTime>
  <Words>1006</Words>
  <Application>Microsoft Office PowerPoint</Application>
  <PresentationFormat>Экран (4:3)</PresentationFormat>
  <Paragraphs>49</Paragraphs>
  <Slides>32</Slides>
  <Notes>2</Notes>
  <HiddenSlides>0</HiddenSlides>
  <MMClips>6</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Литейная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Борис Леонидович  Пастернак</dc:title>
  <dc:creator>SLIM DRO</dc:creator>
  <cp:lastModifiedBy>Inkognito</cp:lastModifiedBy>
  <cp:revision>81</cp:revision>
  <dcterms:created xsi:type="dcterms:W3CDTF">2008-12-12T10:38:42Z</dcterms:created>
  <dcterms:modified xsi:type="dcterms:W3CDTF">2012-11-24T15:03:28Z</dcterms:modified>
</cp:coreProperties>
</file>