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807B-14BF-4186-A524-6D5F0154258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9727-C9B6-46AA-B42B-4E1ABC8FC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Cambria" pitchFamily="18" charset="0"/>
              </a:rPr>
              <a:t>Российская </a:t>
            </a:r>
            <a:r>
              <a:rPr lang="ru-RU" sz="4800" b="1" dirty="0" smtClean="0">
                <a:solidFill>
                  <a:srgbClr val="0070C0"/>
                </a:solidFill>
                <a:latin typeface="Cambria" pitchFamily="18" charset="0"/>
              </a:rPr>
              <a:t>литература и искусство в </a:t>
            </a:r>
            <a:r>
              <a:rPr lang="en-US" sz="4800" b="1" dirty="0" smtClean="0">
                <a:solidFill>
                  <a:srgbClr val="0070C0"/>
                </a:solidFill>
                <a:latin typeface="Cambria" pitchFamily="18" charset="0"/>
              </a:rPr>
              <a:t>XVII </a:t>
            </a:r>
            <a:r>
              <a:rPr lang="ru-RU" sz="4800" b="1" dirty="0" smtClean="0">
                <a:solidFill>
                  <a:srgbClr val="0070C0"/>
                </a:solidFill>
                <a:latin typeface="Cambria" pitchFamily="18" charset="0"/>
              </a:rPr>
              <a:t>в.</a:t>
            </a:r>
            <a:endParaRPr lang="ru-RU" sz="48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Подготовила:</a:t>
            </a:r>
          </a:p>
          <a:p>
            <a:pPr algn="r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Учитель</a:t>
            </a:r>
          </a:p>
          <a:p>
            <a:pPr algn="r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МОУ </a:t>
            </a:r>
            <a:r>
              <a:rPr lang="ru-RU" sz="4400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Комбайновской</a:t>
            </a:r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ООШ</a:t>
            </a:r>
          </a:p>
          <a:p>
            <a:pPr algn="r"/>
            <a:r>
              <a:rPr lang="ru-RU" sz="4400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Яшникова</a:t>
            </a:r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Е. А.</a:t>
            </a:r>
            <a:endParaRPr lang="ru-RU" sz="44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Cambria" pitchFamily="18" charset="0"/>
                <a:ea typeface="Cambria Math" pitchFamily="18" charset="0"/>
              </a:rPr>
              <a:t>Основные понятия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 marL="0" indent="0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биографическая повесть,</a:t>
            </a:r>
          </a:p>
          <a:p>
            <a:pPr marL="0" indent="0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сатирическая повесть,</a:t>
            </a:r>
          </a:p>
          <a:p>
            <a:pPr marL="0" indent="0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автобиографическая повесть,</a:t>
            </a:r>
          </a:p>
          <a:p>
            <a:pPr marL="0" indent="0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«дивное узорочье»,</a:t>
            </a:r>
          </a:p>
          <a:p>
            <a:pPr marL="0" indent="0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«</a:t>
            </a:r>
            <a:r>
              <a:rPr lang="ru-RU" sz="4400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нарышкинское</a:t>
            </a:r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барокко»,</a:t>
            </a:r>
          </a:p>
          <a:p>
            <a:pPr marL="0" indent="0"/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парсуна.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Cambria" pitchFamily="18" charset="0"/>
                <a:ea typeface="Cambria Math" pitchFamily="18" charset="0"/>
              </a:rPr>
              <a:t>Литература</a:t>
            </a:r>
            <a:endParaRPr lang="ru-RU" sz="4800" b="1" dirty="0">
              <a:solidFill>
                <a:srgbClr val="0070C0"/>
              </a:solidFill>
              <a:latin typeface="Cambria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14422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 Math" pitchFamily="18" charset="0"/>
                <a:ea typeface="Cambria Math" pitchFamily="18" charset="0"/>
              </a:rPr>
              <a:t>Церковная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реформа</a:t>
            </a:r>
            <a:br>
              <a:rPr lang="ru-RU" sz="2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и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раскол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1214422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 Math" pitchFamily="18" charset="0"/>
                <a:ea typeface="Cambria Math" pitchFamily="18" charset="0"/>
              </a:rPr>
              <a:t>Закон о наказании за оскорбление царской семьи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1214422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Рост числа грамотных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222884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Русская литература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330041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Новые жанры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437198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Биографическая повесть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437198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Автобиографическая повесть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43636" y="437198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Сатирическая повесть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5514996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«Повесть об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Улиании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Осорьиной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»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5514996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«Житие» протопопа Аввакума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5514996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Повесть</a:t>
            </a:r>
            <a:br>
              <a:rPr lang="ru-RU" sz="2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«О Шемякином суде»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4" name="Прямая со стрелкой 23"/>
          <p:cNvCxnSpPr>
            <a:stCxn id="4" idx="2"/>
            <a:endCxn id="14" idx="1"/>
          </p:cNvCxnSpPr>
          <p:nvPr/>
        </p:nvCxnSpPr>
        <p:spPr>
          <a:xfrm rot="16200000" flipH="1">
            <a:off x="2078809" y="1621617"/>
            <a:ext cx="557226" cy="1571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3" idx="2"/>
            <a:endCxn id="14" idx="3"/>
          </p:cNvCxnSpPr>
          <p:nvPr/>
        </p:nvCxnSpPr>
        <p:spPr>
          <a:xfrm rot="5400000">
            <a:off x="6507965" y="1621617"/>
            <a:ext cx="557226" cy="1571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2"/>
            <a:endCxn id="14" idx="0"/>
          </p:cNvCxnSpPr>
          <p:nvPr/>
        </p:nvCxnSpPr>
        <p:spPr>
          <a:xfrm rot="5400000">
            <a:off x="4521987" y="2178835"/>
            <a:ext cx="1000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2"/>
            <a:endCxn id="15" idx="0"/>
          </p:cNvCxnSpPr>
          <p:nvPr/>
        </p:nvCxnSpPr>
        <p:spPr>
          <a:xfrm rot="5400000">
            <a:off x="4493415" y="3221833"/>
            <a:ext cx="1571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5" idx="2"/>
            <a:endCxn id="18" idx="0"/>
          </p:cNvCxnSpPr>
          <p:nvPr/>
        </p:nvCxnSpPr>
        <p:spPr>
          <a:xfrm rot="5400000">
            <a:off x="4493415" y="4293403"/>
            <a:ext cx="1571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5" idx="1"/>
            <a:endCxn id="17" idx="0"/>
          </p:cNvCxnSpPr>
          <p:nvPr/>
        </p:nvCxnSpPr>
        <p:spPr>
          <a:xfrm rot="10800000" flipV="1">
            <a:off x="1571604" y="3757618"/>
            <a:ext cx="1571636" cy="614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5" idx="3"/>
            <a:endCxn id="19" idx="0"/>
          </p:cNvCxnSpPr>
          <p:nvPr/>
        </p:nvCxnSpPr>
        <p:spPr>
          <a:xfrm>
            <a:off x="6000760" y="3757618"/>
            <a:ext cx="1571636" cy="614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7" idx="2"/>
            <a:endCxn id="20" idx="0"/>
          </p:cNvCxnSpPr>
          <p:nvPr/>
        </p:nvCxnSpPr>
        <p:spPr>
          <a:xfrm rot="5400000">
            <a:off x="1457300" y="5400692"/>
            <a:ext cx="2286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457696" y="5400692"/>
            <a:ext cx="2286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458092" y="5400692"/>
            <a:ext cx="2286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4800" b="1" dirty="0">
                <a:solidFill>
                  <a:srgbClr val="0070C0"/>
                </a:solidFill>
                <a:latin typeface="Cambria" pitchFamily="18" charset="0"/>
                <a:ea typeface="Cambria Math" pitchFamily="18" charset="0"/>
              </a:rPr>
              <a:t>Архитектура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3000372"/>
            <a:ext cx="6429420" cy="48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Невиданный размах гражданского строительства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3786190"/>
            <a:ext cx="2857520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Стили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437198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Шаровое строительство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437198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«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Нарышкинское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барокко»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4371988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«Дивное узорочье»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5429264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Спасская башня Московского Кремля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5429264"/>
            <a:ext cx="285752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Церковь Покрова в Филях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5429264"/>
            <a:ext cx="2857520" cy="13430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Теремной дворец царя Алексея Михайловича (арх. А. Константинов и др., 1635-1636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8" name="Прямая со стрелкой 17"/>
          <p:cNvCxnSpPr>
            <a:stCxn id="35" idx="2"/>
            <a:endCxn id="8" idx="0"/>
          </p:cNvCxnSpPr>
          <p:nvPr/>
        </p:nvCxnSpPr>
        <p:spPr>
          <a:xfrm rot="5400000">
            <a:off x="4393405" y="282177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2"/>
            <a:endCxn id="9" idx="0"/>
          </p:cNvCxnSpPr>
          <p:nvPr/>
        </p:nvCxnSpPr>
        <p:spPr>
          <a:xfrm rot="5400000">
            <a:off x="4421977" y="3636167"/>
            <a:ext cx="3000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2"/>
            <a:endCxn id="11" idx="0"/>
          </p:cNvCxnSpPr>
          <p:nvPr/>
        </p:nvCxnSpPr>
        <p:spPr>
          <a:xfrm rot="5400000">
            <a:off x="4493415" y="4293403"/>
            <a:ext cx="1571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1"/>
            <a:endCxn id="10" idx="0"/>
          </p:cNvCxnSpPr>
          <p:nvPr/>
        </p:nvCxnSpPr>
        <p:spPr>
          <a:xfrm rot="10800000" flipV="1">
            <a:off x="1571604" y="4000504"/>
            <a:ext cx="1571636" cy="371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3"/>
            <a:endCxn id="12" idx="0"/>
          </p:cNvCxnSpPr>
          <p:nvPr/>
        </p:nvCxnSpPr>
        <p:spPr>
          <a:xfrm>
            <a:off x="6000760" y="4000504"/>
            <a:ext cx="1571636" cy="371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0" idx="2"/>
            <a:endCxn id="13" idx="0"/>
          </p:cNvCxnSpPr>
          <p:nvPr/>
        </p:nvCxnSpPr>
        <p:spPr>
          <a:xfrm rot="5400000">
            <a:off x="1500166" y="5357826"/>
            <a:ext cx="142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1" idx="2"/>
            <a:endCxn id="14" idx="0"/>
          </p:cNvCxnSpPr>
          <p:nvPr/>
        </p:nvCxnSpPr>
        <p:spPr>
          <a:xfrm rot="5400000">
            <a:off x="4500562" y="5357826"/>
            <a:ext cx="142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2" idx="2"/>
            <a:endCxn id="15" idx="0"/>
          </p:cNvCxnSpPr>
          <p:nvPr/>
        </p:nvCxnSpPr>
        <p:spPr>
          <a:xfrm rot="5400000">
            <a:off x="7500958" y="5357826"/>
            <a:ext cx="142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143240" y="1285860"/>
            <a:ext cx="2857520" cy="48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Архитектура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86050" y="2214554"/>
            <a:ext cx="3571900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Обмирщение зодчества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7" name="Прямая со стрелкой 36"/>
          <p:cNvCxnSpPr>
            <a:stCxn id="34" idx="2"/>
            <a:endCxn id="35" idx="0"/>
          </p:cNvCxnSpPr>
          <p:nvPr/>
        </p:nvCxnSpPr>
        <p:spPr>
          <a:xfrm rot="5400000">
            <a:off x="4350539" y="1993093"/>
            <a:ext cx="4429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57158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Живопись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4357694"/>
            <a:ext cx="6429420" cy="48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Светский портрет (парсуна)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7" name="Прямая со стрелкой 16"/>
          <p:cNvCxnSpPr>
            <a:stCxn id="26" idx="2"/>
            <a:endCxn id="9" idx="0"/>
          </p:cNvCxnSpPr>
          <p:nvPr/>
        </p:nvCxnSpPr>
        <p:spPr>
          <a:xfrm rot="5400000">
            <a:off x="4036215" y="382190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428860" y="1571612"/>
            <a:ext cx="4286280" cy="48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Самоутверждение новой династии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86050" y="2857496"/>
            <a:ext cx="3571900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Живопись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7" name="Прямая со стрелкой 26"/>
          <p:cNvCxnSpPr>
            <a:stCxn id="25" idx="2"/>
            <a:endCxn id="26" idx="0"/>
          </p:cNvCxnSpPr>
          <p:nvPr/>
        </p:nvCxnSpPr>
        <p:spPr>
          <a:xfrm rot="5400000">
            <a:off x="4171944" y="2457440"/>
            <a:ext cx="8001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4357694"/>
            <a:ext cx="6429420" cy="48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Придворный театр царя Алексея Михайловича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" name="Прямая со стрелкой 5"/>
          <p:cNvCxnSpPr>
            <a:stCxn id="8" idx="2"/>
            <a:endCxn id="5" idx="0"/>
          </p:cNvCxnSpPr>
          <p:nvPr/>
        </p:nvCxnSpPr>
        <p:spPr>
          <a:xfrm rot="5400000">
            <a:off x="4036215" y="382190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00100" y="1571612"/>
            <a:ext cx="7143800" cy="48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Расширение связей  с западноевропейскими государствами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857496"/>
            <a:ext cx="3571900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Российское искусство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9" name="Прямая со стрелкой 8"/>
          <p:cNvCxnSpPr>
            <a:stCxn id="7" idx="2"/>
            <a:endCxn id="8" idx="0"/>
          </p:cNvCxnSpPr>
          <p:nvPr/>
        </p:nvCxnSpPr>
        <p:spPr>
          <a:xfrm rot="5400000">
            <a:off x="4171944" y="2457440"/>
            <a:ext cx="8001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800" b="1" u="sng" dirty="0">
                <a:solidFill>
                  <a:srgbClr val="0070C0"/>
                </a:solidFill>
                <a:latin typeface="Cambria" pitchFamily="18" charset="0"/>
                <a:ea typeface="Cambria Math" pitchFamily="18" charset="0"/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446088" algn="just">
              <a:buNone/>
            </a:pPr>
            <a:r>
              <a:rPr lang="ru-RU" sz="4400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В </a:t>
            </a:r>
            <a:r>
              <a:rPr lang="en-US" sz="4400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XVII </a:t>
            </a:r>
            <a:r>
              <a:rPr lang="ru-RU" sz="4400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в. Русское </a:t>
            </a:r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искусство</a:t>
            </a:r>
            <a:b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ru-RU" sz="4400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литература все больше становятся светскими</a:t>
            </a:r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</a:t>
            </a:r>
            <a:b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</a:t>
            </a:r>
            <a:r>
              <a:rPr lang="ru-RU" sz="4400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 е. обращёнными к </a:t>
            </a:r>
            <a:r>
              <a:rPr lang="ru-RU" sz="440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людям</a:t>
            </a:r>
            <a:r>
              <a:rPr lang="ru-RU" sz="440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</a:t>
            </a:r>
            <a:br>
              <a:rPr lang="ru-RU" sz="440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40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а </a:t>
            </a:r>
            <a:r>
              <a:rPr lang="ru-RU" sz="4400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не к Богу.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Российская литература и искусство в XVII в.</vt:lpstr>
      <vt:lpstr>Основные понятия</vt:lpstr>
      <vt:lpstr>Литература</vt:lpstr>
      <vt:lpstr>Архитектура</vt:lpstr>
      <vt:lpstr>Слайд 5</vt:lpstr>
      <vt:lpstr>Слайд 6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Росссийская литература и искусство в XVII в.</dc:title>
  <dc:creator>Школа6</dc:creator>
  <cp:lastModifiedBy>Николай</cp:lastModifiedBy>
  <cp:revision>8</cp:revision>
  <dcterms:created xsi:type="dcterms:W3CDTF">2011-10-21T12:19:27Z</dcterms:created>
  <dcterms:modified xsi:type="dcterms:W3CDTF">2013-07-25T10:40:32Z</dcterms:modified>
</cp:coreProperties>
</file>