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2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58 w 5740"/>
                <a:gd name="T1" fmla="*/ 1632 h 4316"/>
                <a:gd name="T2" fmla="*/ 0 w 5740"/>
                <a:gd name="T3" fmla="*/ 1632 h 4316"/>
                <a:gd name="T4" fmla="*/ 0 w 5740"/>
                <a:gd name="T5" fmla="*/ 0 h 4316"/>
                <a:gd name="T6" fmla="*/ 5758 w 5740"/>
                <a:gd name="T7" fmla="*/ 0 h 4316"/>
                <a:gd name="T8" fmla="*/ 5758 w 5740"/>
                <a:gd name="T9" fmla="*/ 1632 h 4316"/>
                <a:gd name="T10" fmla="*/ 5758 w 5740"/>
                <a:gd name="T11" fmla="*/ 163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0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0 w 382"/>
                  <a:gd name="T19" fmla="*/ 96 h 96"/>
                  <a:gd name="T20" fmla="*/ 264 w 382"/>
                  <a:gd name="T21" fmla="*/ 90 h 96"/>
                  <a:gd name="T22" fmla="*/ 312 w 382"/>
                  <a:gd name="T23" fmla="*/ 84 h 96"/>
                  <a:gd name="T24" fmla="*/ 353 w 382"/>
                  <a:gd name="T25" fmla="*/ 66 h 96"/>
                  <a:gd name="T26" fmla="*/ 383 w 382"/>
                  <a:gd name="T27" fmla="*/ 42 h 96"/>
                  <a:gd name="T28" fmla="*/ 377 w 382"/>
                  <a:gd name="T29" fmla="*/ 42 h 96"/>
                  <a:gd name="T30" fmla="*/ 347 w 382"/>
                  <a:gd name="T31" fmla="*/ 66 h 96"/>
                  <a:gd name="T32" fmla="*/ 306 w 382"/>
                  <a:gd name="T33" fmla="*/ 78 h 96"/>
                  <a:gd name="T34" fmla="*/ 264 w 382"/>
                  <a:gd name="T35" fmla="*/ 90 h 96"/>
                  <a:gd name="T36" fmla="*/ 210 w 382"/>
                  <a:gd name="T37" fmla="*/ 96 h 96"/>
                  <a:gd name="T38" fmla="*/ 210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0 w 185"/>
                  <a:gd name="T5" fmla="*/ 36 h 210"/>
                  <a:gd name="T6" fmla="*/ 156 w 185"/>
                  <a:gd name="T7" fmla="*/ 72 h 210"/>
                  <a:gd name="T8" fmla="*/ 162 w 185"/>
                  <a:gd name="T9" fmla="*/ 90 h 210"/>
                  <a:gd name="T10" fmla="*/ 168 w 185"/>
                  <a:gd name="T11" fmla="*/ 114 h 210"/>
                  <a:gd name="T12" fmla="*/ 162 w 185"/>
                  <a:gd name="T13" fmla="*/ 138 h 210"/>
                  <a:gd name="T14" fmla="*/ 150 w 185"/>
                  <a:gd name="T15" fmla="*/ 162 h 210"/>
                  <a:gd name="T16" fmla="*/ 120 w 185"/>
                  <a:gd name="T17" fmla="*/ 180 h 210"/>
                  <a:gd name="T18" fmla="*/ 90 w 185"/>
                  <a:gd name="T19" fmla="*/ 198 h 210"/>
                  <a:gd name="T20" fmla="*/ 97 w 185"/>
                  <a:gd name="T21" fmla="*/ 210 h 210"/>
                  <a:gd name="T22" fmla="*/ 132 w 185"/>
                  <a:gd name="T23" fmla="*/ 192 h 210"/>
                  <a:gd name="T24" fmla="*/ 162 w 185"/>
                  <a:gd name="T25" fmla="*/ 168 h 210"/>
                  <a:gd name="T26" fmla="*/ 180 w 185"/>
                  <a:gd name="T27" fmla="*/ 144 h 210"/>
                  <a:gd name="T28" fmla="*/ 186 w 185"/>
                  <a:gd name="T29" fmla="*/ 114 h 210"/>
                  <a:gd name="T30" fmla="*/ 180 w 185"/>
                  <a:gd name="T31" fmla="*/ 90 h 210"/>
                  <a:gd name="T32" fmla="*/ 174 w 185"/>
                  <a:gd name="T33" fmla="*/ 66 h 210"/>
                  <a:gd name="T34" fmla="*/ 156 w 185"/>
                  <a:gd name="T35" fmla="*/ 48 h 210"/>
                  <a:gd name="T36" fmla="*/ 132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2669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6691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150960-8CB1-4FEC-8AA2-B6544AE1D6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751589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E4E23-E2AC-421C-A6D4-9E89202CFD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395876"/>
      </p:ext>
    </p:extLst>
  </p:cSld>
  <p:clrMapOvr>
    <a:masterClrMapping/>
  </p:clrMapOvr>
  <p:transition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BD548-F88B-4E56-9E55-D4F2C85BF9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59297"/>
      </p:ext>
    </p:extLst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ADE8A-959A-4519-9AB5-A9D97AE68C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432397"/>
      </p:ext>
    </p:extLst>
  </p:cSld>
  <p:clrMapOvr>
    <a:masterClrMapping/>
  </p:clrMapOvr>
  <p:transition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4B1C4-370A-447F-844F-A374FEE15E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97358"/>
      </p:ext>
    </p:extLst>
  </p:cSld>
  <p:clrMapOvr>
    <a:masterClrMapping/>
  </p:clrMapOvr>
  <p:transition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9403B-F121-45F7-AE0E-91D3700289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836323"/>
      </p:ext>
    </p:extLst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9D96A-2067-4546-BF95-518EECE1B8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990057"/>
      </p:ext>
    </p:extLst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9FDE2-60E5-40C0-8961-8B883E0B5B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62663"/>
      </p:ext>
    </p:extLst>
  </p:cSld>
  <p:clrMapOvr>
    <a:masterClrMapping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616C0-A5C4-4467-B53D-FC4626A1F8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629841"/>
      </p:ext>
    </p:extLst>
  </p:cSld>
  <p:clrMapOvr>
    <a:masterClrMapping/>
  </p:clrMapOvr>
  <p:transition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6EDA7-8015-451E-A262-939873198B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173940"/>
      </p:ext>
    </p:extLst>
  </p:cSld>
  <p:clrMapOvr>
    <a:masterClrMapping/>
  </p:clrMapOvr>
  <p:transition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5287B-648B-4DFE-B180-FC8E386F9A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695096"/>
      </p:ext>
    </p:extLst>
  </p:cSld>
  <p:clrMapOvr>
    <a:masterClrMapping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58 w 5740"/>
                <a:gd name="T1" fmla="*/ 1632 h 4316"/>
                <a:gd name="T2" fmla="*/ 0 w 5740"/>
                <a:gd name="T3" fmla="*/ 1632 h 4316"/>
                <a:gd name="T4" fmla="*/ 0 w 5740"/>
                <a:gd name="T5" fmla="*/ 0 h 4316"/>
                <a:gd name="T6" fmla="*/ 5758 w 5740"/>
                <a:gd name="T7" fmla="*/ 0 h 4316"/>
                <a:gd name="T8" fmla="*/ 5758 w 5740"/>
                <a:gd name="T9" fmla="*/ 1632 h 4316"/>
                <a:gd name="T10" fmla="*/ 5758 w 5740"/>
                <a:gd name="T11" fmla="*/ 163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5606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07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08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09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10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11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12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13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14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15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16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5618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19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20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21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22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23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24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25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26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27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28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29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32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33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34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5637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38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39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40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41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42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43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45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46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47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48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49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50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51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52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53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0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0 w 382"/>
                  <a:gd name="T19" fmla="*/ 96 h 96"/>
                  <a:gd name="T20" fmla="*/ 264 w 382"/>
                  <a:gd name="T21" fmla="*/ 90 h 96"/>
                  <a:gd name="T22" fmla="*/ 312 w 382"/>
                  <a:gd name="T23" fmla="*/ 84 h 96"/>
                  <a:gd name="T24" fmla="*/ 353 w 382"/>
                  <a:gd name="T25" fmla="*/ 66 h 96"/>
                  <a:gd name="T26" fmla="*/ 383 w 382"/>
                  <a:gd name="T27" fmla="*/ 42 h 96"/>
                  <a:gd name="T28" fmla="*/ 377 w 382"/>
                  <a:gd name="T29" fmla="*/ 42 h 96"/>
                  <a:gd name="T30" fmla="*/ 347 w 382"/>
                  <a:gd name="T31" fmla="*/ 66 h 96"/>
                  <a:gd name="T32" fmla="*/ 306 w 382"/>
                  <a:gd name="T33" fmla="*/ 78 h 96"/>
                  <a:gd name="T34" fmla="*/ 264 w 382"/>
                  <a:gd name="T35" fmla="*/ 90 h 96"/>
                  <a:gd name="T36" fmla="*/ 210 w 382"/>
                  <a:gd name="T37" fmla="*/ 96 h 96"/>
                  <a:gd name="T38" fmla="*/ 210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0 w 185"/>
                  <a:gd name="T5" fmla="*/ 36 h 210"/>
                  <a:gd name="T6" fmla="*/ 156 w 185"/>
                  <a:gd name="T7" fmla="*/ 72 h 210"/>
                  <a:gd name="T8" fmla="*/ 162 w 185"/>
                  <a:gd name="T9" fmla="*/ 90 h 210"/>
                  <a:gd name="T10" fmla="*/ 168 w 185"/>
                  <a:gd name="T11" fmla="*/ 114 h 210"/>
                  <a:gd name="T12" fmla="*/ 162 w 185"/>
                  <a:gd name="T13" fmla="*/ 138 h 210"/>
                  <a:gd name="T14" fmla="*/ 150 w 185"/>
                  <a:gd name="T15" fmla="*/ 162 h 210"/>
                  <a:gd name="T16" fmla="*/ 120 w 185"/>
                  <a:gd name="T17" fmla="*/ 180 h 210"/>
                  <a:gd name="T18" fmla="*/ 90 w 185"/>
                  <a:gd name="T19" fmla="*/ 198 h 210"/>
                  <a:gd name="T20" fmla="*/ 97 w 185"/>
                  <a:gd name="T21" fmla="*/ 210 h 210"/>
                  <a:gd name="T22" fmla="*/ 132 w 185"/>
                  <a:gd name="T23" fmla="*/ 192 h 210"/>
                  <a:gd name="T24" fmla="*/ 162 w 185"/>
                  <a:gd name="T25" fmla="*/ 168 h 210"/>
                  <a:gd name="T26" fmla="*/ 180 w 185"/>
                  <a:gd name="T27" fmla="*/ 144 h 210"/>
                  <a:gd name="T28" fmla="*/ 186 w 185"/>
                  <a:gd name="T29" fmla="*/ 114 h 210"/>
                  <a:gd name="T30" fmla="*/ 180 w 185"/>
                  <a:gd name="T31" fmla="*/ 90 h 210"/>
                  <a:gd name="T32" fmla="*/ 174 w 185"/>
                  <a:gd name="T33" fmla="*/ 66 h 210"/>
                  <a:gd name="T34" fmla="*/ 156 w 185"/>
                  <a:gd name="T35" fmla="*/ 48 h 210"/>
                  <a:gd name="T36" fmla="*/ 132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25667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5668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5669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70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71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F89CDBB5-B6C1-4325-A594-C4B3A7CE5D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56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56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5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5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6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6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6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67" grpId="0"/>
      <p:bldP spid="25668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6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66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66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66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6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66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66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66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6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66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66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66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6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66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66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66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6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66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66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66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4"/>
          <p:cNvSpPr>
            <a:spLocks noChangeArrowheads="1" noChangeShapeType="1" noTextEdit="1"/>
          </p:cNvSpPr>
          <p:nvPr/>
        </p:nvSpPr>
        <p:spPr bwMode="auto">
          <a:xfrm>
            <a:off x="457200" y="381000"/>
            <a:ext cx="8153400" cy="1023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Русский символизм</a:t>
            </a:r>
          </a:p>
        </p:txBody>
      </p:sp>
      <p:sp>
        <p:nvSpPr>
          <p:cNvPr id="3075" name="WordArt 5"/>
          <p:cNvSpPr>
            <a:spLocks noChangeArrowheads="1" noChangeShapeType="1" noTextEdit="1"/>
          </p:cNvSpPr>
          <p:nvPr/>
        </p:nvSpPr>
        <p:spPr bwMode="auto">
          <a:xfrm>
            <a:off x="1828800" y="1600200"/>
            <a:ext cx="5262563" cy="1023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в литературе</a:t>
            </a:r>
          </a:p>
        </p:txBody>
      </p:sp>
      <p:pic>
        <p:nvPicPr>
          <p:cNvPr id="3076" name="Picture 6" descr="1383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667000"/>
            <a:ext cx="2400300" cy="3886200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400" smtClean="0"/>
              <a:t>Символист А.А. Блок обесмертил свое имя созданием цикла стихов о "Прекрасной Даме". В них - чистая отроческая любовь к прекрасному, рыцарское смирение идеалу, мечта о возвышенной любви, которая являлась средством для проникновения в высшие миры, для слияния с совершенной вечной Женственностью. Цикл стихов о "Прекрасной Даме" посвящен возлюбленной А.А. Блока. Любови Дмитриевне Менделеевой, впоследствии ставшей его женой.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400" smtClean="0"/>
              <a:t>Это - молитва, обращенная к Владычице Вселенной, Вечной Жене, святой. И одним из наиболее проникновенных и таинственных стихотворений, является шедевр  "Вхожу я в темные храмы".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4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smtClean="0"/>
              <a:t>Вхожу я в темные храмы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smtClean="0"/>
              <a:t>Совершаю бедный обряд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smtClean="0"/>
              <a:t>Там жду я Прекрасной Дамы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smtClean="0"/>
              <a:t>В мерцании красных лампад.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4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400" smtClean="0"/>
              <a:t>Первая строка стихотворения настраивает читателя на что-то мистическое, потустороннее, присущее обители неземного существа, Прекрасной Дамы, Величавой Жены, одетой в белые одежды и чуждой всей земной трясины.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400" smtClean="0"/>
              <a:t>Обряд посвящения в рыцари Прекрасной Дамы лирический герой считает бедным в сравнении с богатейшей духовностью его идеала. Прекрасно показано внутреннее состояние лирического героя с помощью образной детали - красных лампад. Красный - цвет любви и тревоги. Герой любит свой идеал, но испытывает тревогу перед ее появлением. Далее тревога лирического героя нарастает ("Дрожу от скрипа дверей..."), так как в воображении его зримо возникает ее образ, сон о ней, озаренный аурой святости, созданный самим Блоком. Образ Прекрасной Дамы - бесплотен, фантастичен, но он возникает так часто перед поэтом, что он уже привык созерцать ее в божественных одеждах. Ее появление приносит в лирическую душу героя успокоение, он видит вокруг себя улыбки, слышит сказки, в его воображении возникают сказочные сны. Все его чувства открыты для вдохновения восприятия всего того, что он видит и слышит. Лирический герой обретает гармонию. Он восторженно восклицает: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4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smtClean="0"/>
              <a:t>О, Святая, как ласковы свечи,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smtClean="0"/>
              <a:t>Как отрадны твои черты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smtClean="0"/>
              <a:t>Мне не слышны ни вздохи, ни речи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smtClean="0"/>
              <a:t>Но я верю: Милая - Ты.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Восхищение переполняет душу повествователя. Ликсический повтор усилительного "как" подчеркивает любование, преклонение юноши - поэта перед совершенством. Метафорический эпитет "ласковые свечи" - настоящее поэтическое открытие Блока. Герою "не слышны ни вздохи, ни речи" своей возлюбленной, бесплотного духа, но созерцая отрадные черты, дарящие радость и успокоение сердцу, возвышающие душу и дающие вдохновение, он верит, что она - Милая. Усилительный знак препинания - это тире - обрушивает на краткое "ты" огромное ударение, подтверждающие неоспоримость идеала поэта.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Мечта Блока о встречи с Прекрасной Дамой сводилась к уходу из реального мира, полного трясины, болота, "чорных зданий", "жолтых" фонарей, недостойных людей, для которых "истинна в вине", в обмане слабых, беззащитных, в наживе и корысти, в идеальный мир, населенный чистыми созданиями, близкими к идеалу.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Стихотворение производит огромное впечатление на читателя своей силой повествования, беззаветными чувствами отрока - рыцаря Блока, обилием изобразительных выразительных средств, раскрывающих в полном объеме внутреннее состояние лирического героя, показывающих обстановку, окружающую поэта, и создающую тот религиозный, мистический колорит. В тексте присутствует множество слов, имеющих яркую эмоциональную окраску, возвышенной, церковной лексике (храм, лампада, риза, отрадно), они подчеркивают исключительную торжественность и значимость событий для поэта. Образ Прекрасной Дамы очень много значил для Блока, он боготворил ее, но позже Муза Вечной Женственности покинула творца, уступив место чистой, самоотверженной и преданной любви к Родине.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7162800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smtClean="0"/>
              <a:t>Александр Пушкин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smtClean="0"/>
              <a:t>К***</a:t>
            </a:r>
          </a:p>
          <a:p>
            <a:pPr algn="r" eaLnBrk="1" hangingPunct="1">
              <a:lnSpc>
                <a:spcPct val="80000"/>
              </a:lnSpc>
              <a:defRPr/>
            </a:pPr>
            <a:endParaRPr lang="ru-RU" sz="1400" smtClean="0"/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smtClean="0"/>
              <a:t>Я помню чудное мгновенье: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smtClean="0"/>
              <a:t>Передо мной явилась ты,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smtClean="0"/>
              <a:t>Как мимолетное виденье,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smtClean="0"/>
              <a:t>Как гений чистой красоты.</a:t>
            </a:r>
          </a:p>
          <a:p>
            <a:pPr algn="r" eaLnBrk="1" hangingPunct="1">
              <a:lnSpc>
                <a:spcPct val="80000"/>
              </a:lnSpc>
              <a:defRPr/>
            </a:pPr>
            <a:endParaRPr lang="ru-RU" sz="1400" smtClean="0"/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smtClean="0"/>
              <a:t>В томленьях грусти безнадежной,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smtClean="0"/>
              <a:t>В тревогах шумной суеты,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smtClean="0"/>
              <a:t>Звучал мне долго голос нежный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smtClean="0"/>
              <a:t>И снились милые черты.</a:t>
            </a:r>
          </a:p>
          <a:p>
            <a:pPr algn="r" eaLnBrk="1" hangingPunct="1">
              <a:lnSpc>
                <a:spcPct val="80000"/>
              </a:lnSpc>
              <a:defRPr/>
            </a:pPr>
            <a:endParaRPr lang="ru-RU" sz="1400" smtClean="0"/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smtClean="0"/>
              <a:t>Шли годы. Бурь порыв мятежный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smtClean="0"/>
              <a:t>Рассеял прежние мечты,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smtClean="0"/>
              <a:t>И я забыл твой голос нежный,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smtClean="0"/>
              <a:t>Твои небесные черты.</a:t>
            </a:r>
          </a:p>
          <a:p>
            <a:pPr algn="r" eaLnBrk="1" hangingPunct="1">
              <a:lnSpc>
                <a:spcPct val="80000"/>
              </a:lnSpc>
              <a:defRPr/>
            </a:pPr>
            <a:endParaRPr lang="ru-RU" sz="1400" smtClean="0"/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smtClean="0"/>
              <a:t>В глуши, во мраке заточенья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smtClean="0"/>
              <a:t>Тянулись тихо дни мои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smtClean="0"/>
              <a:t>Без божества, без вдохновенья,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smtClean="0"/>
              <a:t>Без слез, без жизни, без любви.</a:t>
            </a:r>
          </a:p>
          <a:p>
            <a:pPr algn="r" eaLnBrk="1" hangingPunct="1">
              <a:lnSpc>
                <a:spcPct val="80000"/>
              </a:lnSpc>
              <a:defRPr/>
            </a:pPr>
            <a:endParaRPr lang="ru-RU" sz="1400" smtClean="0"/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smtClean="0"/>
              <a:t>Душе настало пробужденье: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smtClean="0"/>
              <a:t>И вот опять явилась ты,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smtClean="0"/>
              <a:t>Как мимолетное виденье,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smtClean="0"/>
              <a:t>Как гений чистой красоты.</a:t>
            </a:r>
          </a:p>
          <a:p>
            <a:pPr algn="r" eaLnBrk="1" hangingPunct="1">
              <a:lnSpc>
                <a:spcPct val="80000"/>
              </a:lnSpc>
              <a:defRPr/>
            </a:pPr>
            <a:endParaRPr lang="ru-RU" sz="1400" smtClean="0"/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smtClean="0"/>
              <a:t>И сердце бьется в упоенье,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smtClean="0"/>
              <a:t>И для него воскресли вновь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smtClean="0"/>
              <a:t>И божество, и вдохновенье,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smtClean="0"/>
              <a:t>И жизнь, и слезы, и любовь.</a:t>
            </a: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5767388" cy="6248400"/>
          </a:xfrm>
          <a:prstGeom prst="rect">
            <a:avLst/>
          </a:prstGeom>
          <a:noFill/>
          <a:ln w="7620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В русской литературе Пушкин первым с такой глубокой искренностью рассказал о любви, возвышающей человека. Он трепетал “перед мощной властью красоты”, испытывая неизъяснимое душевное волнение. Поэт “внушил не одну страсть на веку своем”. Но и сам через всю жизнь пронес чистые и нежные чувства к тем, кто дарил ему светлую радость вдохновения. Любовь в поэзии Пушкина — это глубокое, нравственно чистое и самоотверженное чувство, облагораживающее и очищающее человека.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 Вот строки из замечательного стихотворения, которое он посвятил Анне Петровне Керн: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smtClean="0"/>
              <a:t>Я помню чудное мгновенье: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smtClean="0"/>
              <a:t>Передо мной явилась ты,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smtClean="0"/>
              <a:t>Как мимолетное виденье,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smtClean="0"/>
              <a:t>Как гений чистой красоты.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0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Такими прекрасными словами о могучей и благотворной силе любви начинается одно из самых чудесных посланий русской и мировой поэзии. Стихи “поют” и “смеются”. Они уже вышли из рамок своего времени и стали заветным достоянием всех, кто способен пережить такую же самозабвенную любовь. Это, несомненно, одна из вершин пушкинской лирики.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smtClean="0"/>
              <a:t> Стихотворение “Я помню чудное мгновенье...” было написано в 1825 году. Оно поражает удивительной стройностью. Это произведение разделено на три совершенно равные части (по две строфы), и каждая пронизана особым, ей только свойственным тоном. Первая открывается словами “Я помню чудное мгновенье” и посвящена воспоминанию того, что было. Очевидно, в воображении Пушкина возник петербургский вечер у Олениных, первая встреча, “милые черты”, “голос нежный”. В этой строчке смысловое ударение падает не на глагол “помню”, а на слово “чудное”, которое поэт, как правило, употребляет не в современном значении (“прекрасное” или “замечательное”), а в самом что ни на есть прямом — в том, в каком оно связано с чудом, с волшебством.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smtClean="0"/>
              <a:t>В пушкинском стихотворении редко, но все же встречаются различные тропы, которые помогают нам увидеть новые черты и грани изображаемого, глубже понять смысл (метафора “гений чистой красоты”, эпитеты: “чудное”, “мимолетное виденье”).  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Пушкин в этом стихотворении невероятно точен в передаче смыслового оттенка слова: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smtClean="0"/>
              <a:t> Передо мной явилась ты...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8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    Не “возникла”, не “очутилась”, а именно “явилась”, не оставляя сомнения в том, что речь идет о явлении героини поэту, пусть и кратковременном: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smtClean="0"/>
              <a:t>Как мимолетное виденье...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8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    Но по длительности вполне достаточное, чтобы сполна его оценить, чтобы запечатлеть его таким, каким оно пронзило и поразило душу: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smtClean="0"/>
              <a:t>Как гений чистой красоты...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8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    Выяснилось, что “гений чистой красоты” заимствован поэтом из стихотворения Жуковского “Я музу юную бывало...”, где так названо божество.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    Наступили тяжелые годы изгнания. Поэт говорит об этом времени: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smtClean="0"/>
              <a:t>В глуши, во мраке заточенья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smtClean="0"/>
              <a:t>Тянулись тихо дни мои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smtClean="0"/>
              <a:t>Без божества, без вдохновенья.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smtClean="0"/>
              <a:t>Без слез, без жизни, без любви.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smtClean="0"/>
              <a:t>Слезы, любовь, вдохновенье — вот спутники подлинной жизни. Поэт вспоминает тяжелые годы, 1823 — 1824, когда его постигло разочарование в жизни. Это подавленное состояние продолжалось недолго. И к новой встрече Пушкин приходит с ощущением полноты жизни.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smtClean="0"/>
              <a:t>    Вдруг (это уже третья часть) “душе настало пробужденье” и ее охватил порыв прежних, чистых и свежих чувств. Собственно, ради этого и написано стихотворение: пробудившейся душе снова явилась та, кто олицетворяет собой “гений чистой красоты”, воскрешает для человека “и божество, и вдохновенье”. Пробужденье — виденье — упоенье — вдохновенье — эти слова характеризуют состояние человеческой души, соприкоснувшейся с великой ценностью, с “гением чистой красоты”. Последние два стиха повторяют начало стихотворения. Они знаменуют возврат к юности. Пробужденье души открыло Пушкину возможность упоения творчеством, вдохновение, а вместе с тем упоенье жизнью. Пробужденная душа раскрылась и для творчества и для слез. И для любви.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Основная мысль стихотворения — светлая память о любви и радость неожиданной встречи с тем, что, казалось, утрачено навсегда — передается Пушкиным с постепенным и возрастающим движением. Сначала грустное и нежное воспоминание, затем горестное сознание утраты и, наконец, взлет радости и восторга. Это прекрасно отразил в музыке Михаил Иванович Глинка, написавший на пушкинские слова один из самых замечательных своих романсов. Если вслушаться в его звучание, мы ясно различим все этапы, по которым шла мысль Пушкина. Помимо музыки Глинки сами стихи сразу же захватывают своим звучанием. Сначала мягко и тихо, а потом все быстрее и быстрее идет их нарастающая мелодия, разрешаясь стремительным, торжествующим аккордом. Что же придает стихотворению особую музыкальность?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Может быть, сыграло некоторую роль особое, удобное для произношения гласных и согласных отсутствие шипящих и свистящих, преобладание звуков “о”, “е”, “а". Но вряд ли сам поэт думал об этом, когда на едином порыве писал это стихотворение. Ему, конечно, важно было в ту минуту передать овладевшее им волнение. Мелодия рождалась как бы сама собой, подсказанная сердцем. Но безукоризненный вкус поэта и чувство родного языка, несказанно богатого не только в смысловом, но и в звуковом отношении, дали ему возможность найти самые точные по смыслу и вместе с тем самые мелодичные слова.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Можно множество раз перечитывать стихотворение, чтобы вновь погрузиться в волшебный мир пушкинской лирики. Удивительно красивые слова подобрал поэт, чтобы выразить глубину своих чувств: чистых, бескорыстных, ничего не требующих взамен. Его строки берут за душу, делая нас не свидетелями, а соучастниками переживаний.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4"/>
          <p:cNvSpPr>
            <a:spLocks noChangeArrowheads="1" noChangeShapeType="1" noTextEdit="1"/>
          </p:cNvSpPr>
          <p:nvPr/>
        </p:nvSpPr>
        <p:spPr bwMode="auto">
          <a:xfrm>
            <a:off x="152400" y="2667000"/>
            <a:ext cx="8839200" cy="1100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Благодарю за внимание!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4419600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В 1910-е годы символизм как художественное течение переживает кризис. Попытка символистов возгласить литературное движение и овладеть художественным сознанием эпохи потерпела неудачу. В предисловии к поэме «Возмездие» Блок писал: «…1900 год – это кризис символизма, о котором тогда очень много писали и говорили как в лагере символистов, так и в противоположном. В этом году явственно дали о себе знать направления, которые встали во враждебную позицию и к символизму, и друг к другу: акмеизм, эгофутуризм и первые начатки футуризма». Вновь остро поднят вопрос об отношениях искусства к действительности, о значении и месте искусства в развитии русской национальной истории и культуры.</a:t>
            </a: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04800"/>
            <a:ext cx="4400550" cy="5867400"/>
          </a:xfrm>
          <a:prstGeom prst="rect">
            <a:avLst/>
          </a:prstGeom>
          <a:noFill/>
          <a:ln w="7620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5638800" y="6324600"/>
            <a:ext cx="1963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/>
              <a:t> Александр Блок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648200"/>
            <a:ext cx="9144000" cy="2209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400" smtClean="0"/>
              <a:t> В 1910 г. в «Обществе ревнителей художественного слова» были прочитаны программные доклады А. Блоком – «О  современном  состоянии  русского символизма» и Вяч. Ивановым – «Заветы символизма».  В среде символистов выявились явно несовместимые взгляды на сущность и цели современного искусства;  отчётливо  обнаружилась   внутренняя   мировоззренческая противоречивость  символизма  (у  которого  никогда  не  было  единой идеологической и эстетической платформы). В дискуссии о символизме В. Брюсов отстаивал независимость от политических и религиозных идей. Для «младосимволистов» поэтическое творчество стало религиозным и общественным действом. Блок в это время переживал глубокий кризис мировоззрения.  Попытка Вяч. Иванова обосновать в докладе «Заветы символизма» символизм как существующее целостное мировоззрение оказалась безуспешной. Блок к 1912 г. порывает с Вяч. Ивановым, считая символизм уже несуществующей школой. Оставаться в границах былых верований было нельзя, обосновать  новое искусство на старой философско-эстетической почве оказалось невозможным. </a:t>
            </a: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3187700" cy="4343400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2400"/>
            <a:ext cx="2909888" cy="4343400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3657600" y="304800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/>
              <a:t>Вячеслав Иванов</a:t>
            </a:r>
          </a:p>
        </p:txBody>
      </p:sp>
      <p:sp>
        <p:nvSpPr>
          <p:cNvPr id="5126" name="AutoShape 7"/>
          <p:cNvSpPr>
            <a:spLocks noChangeArrowheads="1"/>
          </p:cNvSpPr>
          <p:nvPr/>
        </p:nvSpPr>
        <p:spPr bwMode="auto">
          <a:xfrm rot="5400000" flipV="1">
            <a:off x="4000500" y="800100"/>
            <a:ext cx="1143000" cy="1066800"/>
          </a:xfrm>
          <a:custGeom>
            <a:avLst/>
            <a:gdLst>
              <a:gd name="T0" fmla="*/ 816451 w 21600"/>
              <a:gd name="T1" fmla="*/ 0 h 21600"/>
              <a:gd name="T2" fmla="*/ 489850 w 21600"/>
              <a:gd name="T3" fmla="*/ 355600 h 21600"/>
              <a:gd name="T4" fmla="*/ 0 w 21600"/>
              <a:gd name="T5" fmla="*/ 889049 h 21600"/>
              <a:gd name="T6" fmla="*/ 489850 w 21600"/>
              <a:gd name="T7" fmla="*/ 1066800 h 21600"/>
              <a:gd name="T8" fmla="*/ 979699 w 21600"/>
              <a:gd name="T9" fmla="*/ 740833 h 21600"/>
              <a:gd name="T10" fmla="*/ 1143000 w 21600"/>
              <a:gd name="T11" fmla="*/ 3556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7" name="Rectangle 8"/>
          <p:cNvSpPr>
            <a:spLocks noChangeArrowheads="1"/>
          </p:cNvSpPr>
          <p:nvPr/>
        </p:nvSpPr>
        <p:spPr bwMode="auto">
          <a:xfrm>
            <a:off x="3733800" y="39624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/>
              <a:t>Валерий Брюсов</a:t>
            </a:r>
          </a:p>
        </p:txBody>
      </p:sp>
      <p:sp>
        <p:nvSpPr>
          <p:cNvPr id="5128" name="AutoShape 9"/>
          <p:cNvSpPr>
            <a:spLocks noChangeArrowheads="1"/>
          </p:cNvSpPr>
          <p:nvPr/>
        </p:nvSpPr>
        <p:spPr bwMode="auto">
          <a:xfrm rot="16200000" flipV="1">
            <a:off x="4381500" y="2628900"/>
            <a:ext cx="1143000" cy="1219200"/>
          </a:xfrm>
          <a:custGeom>
            <a:avLst/>
            <a:gdLst>
              <a:gd name="T0" fmla="*/ 816451 w 21600"/>
              <a:gd name="T1" fmla="*/ 0 h 21600"/>
              <a:gd name="T2" fmla="*/ 489850 w 21600"/>
              <a:gd name="T3" fmla="*/ 406400 h 21600"/>
              <a:gd name="T4" fmla="*/ 0 w 21600"/>
              <a:gd name="T5" fmla="*/ 1016056 h 21600"/>
              <a:gd name="T6" fmla="*/ 489850 w 21600"/>
              <a:gd name="T7" fmla="*/ 1219200 h 21600"/>
              <a:gd name="T8" fmla="*/ 979699 w 21600"/>
              <a:gd name="T9" fmla="*/ 846667 h 21600"/>
              <a:gd name="T10" fmla="*/ 1143000 w 21600"/>
              <a:gd name="T11" fmla="*/ 4064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1676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600" smtClean="0"/>
              <a:t>В среде поэтов, стремившихся вернуть поэзию к реальной жизни  из мистических туманов символизма, возникает кружок «Цех поэтов» (1911), во главе которого становятся Н. Гумилёв, С. Городецкий. Членами «Цеха» были в основном начинающие поэты: А. Ахматова, Н. Бурлюк, Вас. Гиппиус, М. Зенкевич, Георгий Иванов, Е.  Кузьмина-Караваева,  М.  Лозинский,  О. Мандельштам, Вл. Нарбут, П. Радимов. Собрания «Цеха» посещали Н. Клюев и В. Хлебников. «Цех» начал издавать сборники стихов и небольшой ежемесячный журнал «Гиперборей».  В 1912 г. на одном из собраний «Цеха» был решён вопрос об акмеизме как о новой  поэтической  школе. </a:t>
            </a:r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3194050" cy="4962525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3581400" y="2286000"/>
            <a:ext cx="2058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/>
              <a:t>Николай Гумилев</a:t>
            </a:r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3429000" y="5943600"/>
            <a:ext cx="2254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/>
              <a:t>Сергей Городецкий</a:t>
            </a:r>
          </a:p>
        </p:txBody>
      </p:sp>
      <p:pic>
        <p:nvPicPr>
          <p:cNvPr id="615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09800"/>
            <a:ext cx="3217863" cy="4229100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1" name="AutoShape 8"/>
          <p:cNvSpPr>
            <a:spLocks noChangeArrowheads="1"/>
          </p:cNvSpPr>
          <p:nvPr/>
        </p:nvSpPr>
        <p:spPr bwMode="auto">
          <a:xfrm rot="5400000" flipV="1">
            <a:off x="3848100" y="2705100"/>
            <a:ext cx="1066800" cy="1143000"/>
          </a:xfrm>
          <a:custGeom>
            <a:avLst/>
            <a:gdLst>
              <a:gd name="T0" fmla="*/ 762021 w 21600"/>
              <a:gd name="T1" fmla="*/ 0 h 21600"/>
              <a:gd name="T2" fmla="*/ 457193 w 21600"/>
              <a:gd name="T3" fmla="*/ 381000 h 21600"/>
              <a:gd name="T4" fmla="*/ 0 w 21600"/>
              <a:gd name="T5" fmla="*/ 952553 h 21600"/>
              <a:gd name="T6" fmla="*/ 457193 w 21600"/>
              <a:gd name="T7" fmla="*/ 1143000 h 21600"/>
              <a:gd name="T8" fmla="*/ 914386 w 21600"/>
              <a:gd name="T9" fmla="*/ 793750 h 21600"/>
              <a:gd name="T10" fmla="*/ 1066800 w 21600"/>
              <a:gd name="T11" fmla="*/ 3810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52" name="AutoShape 9"/>
          <p:cNvSpPr>
            <a:spLocks noChangeArrowheads="1"/>
          </p:cNvSpPr>
          <p:nvPr/>
        </p:nvSpPr>
        <p:spPr bwMode="auto">
          <a:xfrm rot="16200000" flipV="1">
            <a:off x="4038600" y="4648200"/>
            <a:ext cx="1219200" cy="1219200"/>
          </a:xfrm>
          <a:custGeom>
            <a:avLst/>
            <a:gdLst>
              <a:gd name="T0" fmla="*/ 870881 w 21600"/>
              <a:gd name="T1" fmla="*/ 0 h 21600"/>
              <a:gd name="T2" fmla="*/ 522506 w 21600"/>
              <a:gd name="T3" fmla="*/ 406400 h 21600"/>
              <a:gd name="T4" fmla="*/ 0 w 21600"/>
              <a:gd name="T5" fmla="*/ 1016056 h 21600"/>
              <a:gd name="T6" fmla="*/ 522506 w 21600"/>
              <a:gd name="T7" fmla="*/ 1219200 h 21600"/>
              <a:gd name="T8" fmla="*/ 1045012 w 21600"/>
              <a:gd name="T9" fmla="*/ 846667 h 21600"/>
              <a:gd name="T10" fmla="*/ 1219200 w 21600"/>
              <a:gd name="T11" fmla="*/ 4064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5800" y="762000"/>
            <a:ext cx="4648200" cy="6096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Названием  этого  течения  подчёркивалась устремлённость его приверженцев к новым вершинам искусства.  Основным органом акмеистов стал журнал «Аполлон» (ред. С. Маковский), в котором публиковались стихи участников «Цеха», статьи-манифесты Н. Гумилёва и С. Городецкого. Новое течение в поэзии противопоставило себя символизму, который, по словам Гумилёва, «закончил свой круг развития и теперь падает» или, как более категорично утверждал Городецкий, переживает «катастрофу».  Однако по существу «новое течение» вовсе не являлось антагонистическим по отношению  к  символизму. </a:t>
            </a: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4173538" cy="5534025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228600" y="6248400"/>
            <a:ext cx="37068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/>
              <a:t>Обложка для журнала "Аполлон"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4267200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600" smtClean="0"/>
              <a:t>Претензии  акмеистов  оказались  явно несостоятельными.  Горький в своей статье «Разрушение личности» писал  о  «новейшей» литературе. Она резко порывала с общественно-гуманистическими тенденциями «старой» литературы, для которой «типичны широкие концепции, стройные мировоззрения»: «Всё тоньше и острее форма, всё холоднее слово и беднее содержание, угасает искреннее чувство, нет пафоса; мысль, теряя крылья, печально падает в пыль будней, дробится, становится безрадостной, тяжёлой и больной». Эти слова Горького могут служить блестящей характеристикой не только творчества целого ряда символистов, но и акмеизма, ещё более, чем их предшественники, замкнувшегося в узкоэстетической сфере.  Акмеизм объединил поэтов, различных по идейно-художественным установкам и литературным судьбам. В этом отношении акмеизм был, может быть, ещё более неоднородным, чем символизм. Общее, что объединяло акмеистов,  – поиски выхода из кризиса символизма. Однако создать целостную мировоззренческую и эстетическую систему акмеисты не смогли, да и не ставили перед собой такой задачи. </a:t>
            </a: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13" y="152400"/>
            <a:ext cx="4570412" cy="6019800"/>
          </a:xfrm>
          <a:prstGeom prst="rect">
            <a:avLst/>
          </a:prstGeom>
          <a:noFill/>
          <a:ln w="7620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4800600" y="6324600"/>
            <a:ext cx="39004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/>
              <a:t>Горький Максим (Пешков Алексей)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2362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600" smtClean="0"/>
              <a:t>Более того, отталкиваясь от символизма, они подчёркивали глубокие внутренние связи акмеизма с символизмом. «Мы будем бороться за сильное и жизненное  искусство  за  пределами  болезненного  распада  духа»,  – провозгласила редакция в первом номере журнала «Аполлон» (1913), котором в статье «Наследие символизма и акмеизм» Н. Гумилёв писал: «На  смену символизма идет новое направление, как бы оно ни называлось, – акмеизм ли (от слова («акме») – высшая степень чего-либо, цвет, цветущая пора), или адамизм (мужественно твердый и ясный взгляд на жизнь), – во всяком случае, требующее большего равновесия сил и более точного знания отношений между субъектом и объектом, чем то было в символизме. Однако чтобы это течение утвердило себя во всей полноте и явилось достойным преемником предшествующего, надо, чтобы оно приняло его наследство и ответило на все поставленные им вопросы.</a:t>
            </a:r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3103563" cy="4343400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362200"/>
            <a:ext cx="2759075" cy="4267200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667000"/>
            <a:ext cx="2438400" cy="3505200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6800" y="457200"/>
            <a:ext cx="4267200" cy="6400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«Слава предков обязывает, а символизм был достойным отцом». Говоря об отношениях мира и человеческого сознания,  Гумилёв требовал «всегда помнить о непознаваемом», но только «не оскорблять своей мысли о нём более или менее вероятными догадками – вот принцип акмеизма». Это не значит, чтобы он отвергал для себя право изображать душу в те моменты, когда она дрожит, приближаясь к иному; но тогда она должна только содрогаться. Разумеется, познание Бога, прекрасная дама теология, останется на своём престоле, но ни её низводить до степени литературы, ни литературу поднимать в её алмазный холод акмеисты не хотят.</a:t>
            </a: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494213" cy="6400800"/>
          </a:xfrm>
          <a:prstGeom prst="rect">
            <a:avLst/>
          </a:prstGeom>
          <a:noFill/>
          <a:ln w="7620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4114800" cy="7086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smtClean="0"/>
              <a:t>			Александр Блок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smtClean="0"/>
              <a:t>          Без названия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smtClean="0"/>
              <a:t>Вхожу я в темные храмы,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smtClean="0"/>
              <a:t>Совершаю бедный обряд.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smtClean="0"/>
              <a:t>Там жду я Прекрасной Дамы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smtClean="0"/>
              <a:t>В мерцаньи красных лампад.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smtClean="0"/>
              <a:t>В тени у высокой колонны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smtClean="0"/>
              <a:t>Дрожу от скрипа дверей.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smtClean="0"/>
              <a:t>А в лицо мне глядит, озаренный,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smtClean="0"/>
              <a:t>Только образ, лишь сон о Ней.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smtClean="0"/>
              <a:t>О, я привык к этим ризам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smtClean="0"/>
              <a:t>Величавой Вечной Жены!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smtClean="0"/>
              <a:t>Высоко бегут по карнизам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smtClean="0"/>
              <a:t>Улыбки, сказки и сны.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smtClean="0"/>
              <a:t>О, Святая, как ласковы свечи,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smtClean="0"/>
              <a:t>Как отрадны Твои черты!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smtClean="0"/>
              <a:t>Мне не слышны ни вздохи, ни речи,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smtClean="0"/>
              <a:t>Но я верю: Милая — Ты.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smtClean="0"/>
              <a:t>	25 октября 1902</a:t>
            </a:r>
          </a:p>
        </p:txBody>
      </p:sp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04800"/>
            <a:ext cx="4038600" cy="6286500"/>
          </a:xfrm>
          <a:prstGeom prst="rect">
            <a:avLst/>
          </a:prstGeom>
          <a:noFill/>
          <a:ln w="7620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94</TotalTime>
  <Words>2668</Words>
  <Application>Microsoft Office PowerPoint</Application>
  <PresentationFormat>Экран (4:3)</PresentationFormat>
  <Paragraphs>127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Wingdings</vt:lpstr>
      <vt:lpstr>Calibri</vt:lpstr>
      <vt:lpstr>Круги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Home</cp:lastModifiedBy>
  <cp:revision>5</cp:revision>
  <cp:lastPrinted>1601-01-01T00:00:00Z</cp:lastPrinted>
  <dcterms:created xsi:type="dcterms:W3CDTF">1601-01-01T00:00:00Z</dcterms:created>
  <dcterms:modified xsi:type="dcterms:W3CDTF">2011-04-25T08:38:35Z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