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56" r:id="rId3"/>
    <p:sldId id="257" r:id="rId4"/>
    <p:sldId id="258" r:id="rId5"/>
    <p:sldId id="259" r:id="rId6"/>
    <p:sldId id="263" r:id="rId7"/>
    <p:sldId id="262" r:id="rId8"/>
    <p:sldId id="264" r:id="rId9"/>
    <p:sldId id="260" r:id="rId10"/>
    <p:sldId id="261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04294-5EE7-4A68-83D2-CC6F3C5F19FC}" type="datetimeFigureOut">
              <a:rPr lang="ru-RU"/>
              <a:pPr>
                <a:defRPr/>
              </a:pPr>
              <a:t>29.06.2011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D9BF5-8D7C-4995-BFA4-6467CDECFD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9DE8E-F18D-4A63-8CE9-0A01F0FB0CE4}" type="datetimeFigureOut">
              <a:rPr lang="ru-RU"/>
              <a:pPr>
                <a:defRPr/>
              </a:pPr>
              <a:t>29.06.2011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45466-5F6C-445D-A6BA-2B51A9207E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C8919-1AFB-464C-8E80-FFEB54B5EABF}" type="datetimeFigureOut">
              <a:rPr lang="ru-RU"/>
              <a:pPr>
                <a:defRPr/>
              </a:pPr>
              <a:t>29.06.2011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04F6F-2AE9-43A2-A04E-76D019DD54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A12CA-DD96-48CD-A0AE-FC7E73CE91CD}" type="datetimeFigureOut">
              <a:rPr lang="ru-RU"/>
              <a:pPr>
                <a:defRPr/>
              </a:pPr>
              <a:t>29.06.2011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D45FD-82B2-4842-87B3-45A7457C1F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63D56-41D8-4C3F-A262-A526C1E2D9CD}" type="datetimeFigureOut">
              <a:rPr lang="ru-RU"/>
              <a:pPr>
                <a:defRPr/>
              </a:pPr>
              <a:t>29.06.2011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E237F-4DD1-41B0-A3F4-77790261A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C2BC0-8337-45AD-A9F4-F1F822BD71BE}" type="datetimeFigureOut">
              <a:rPr lang="ru-RU"/>
              <a:pPr>
                <a:defRPr/>
              </a:pPr>
              <a:t>29.06.2011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0A38C-082F-4E64-99F7-C75DA20107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F1A80-7FD9-4FEC-A19F-CA06ADC941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F88E5-F8CC-4FCB-BA80-99E41F4883F2}" type="datetimeFigureOut">
              <a:rPr lang="ru-RU"/>
              <a:pPr>
                <a:defRPr/>
              </a:pPr>
              <a:t>29.06.2011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0C90D-D5F7-4BC3-9595-7BA2CA19E1B8}" type="datetimeFigureOut">
              <a:rPr lang="ru-RU"/>
              <a:pPr>
                <a:defRPr/>
              </a:pPr>
              <a:t>29.06.2011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8BADF-20C7-45B5-92DC-0B8FE269D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6BFB4-16D4-4B8E-AFFD-9FB7D55B8ABF}" type="datetimeFigureOut">
              <a:rPr lang="ru-RU"/>
              <a:pPr>
                <a:defRPr/>
              </a:pPr>
              <a:t>29.06.2011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72C27-585A-4FD9-86A9-E38BC3973C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5342F-3EC0-488A-8DE4-5FDD7FE72C6C}" type="datetimeFigureOut">
              <a:rPr lang="ru-RU"/>
              <a:pPr>
                <a:defRPr/>
              </a:pPr>
              <a:t>29.06.2011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88E4A-3E2F-48F9-ACC1-4B79440EFE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78C98-DF2B-4212-8D2F-0A82EF29C93A}" type="datetimeFigureOut">
              <a:rPr lang="ru-RU"/>
              <a:pPr>
                <a:defRPr/>
              </a:pPr>
              <a:t>29.06.2011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16001-098C-4581-981A-B1D2E81AFC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C8368E6-71AF-495A-9561-BB4A89C224E1}" type="datetimeFigureOut">
              <a:rPr lang="ru-RU"/>
              <a:pPr>
                <a:defRPr/>
              </a:pPr>
              <a:t>29.06.2011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9AE9225-BEC4-4305-A73F-78B19581B7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6" r:id="rId5"/>
    <p:sldLayoutId id="2147483681" r:id="rId6"/>
    <p:sldLayoutId id="2147483680" r:id="rId7"/>
    <p:sldLayoutId id="2147483679" r:id="rId8"/>
    <p:sldLayoutId id="2147483678" r:id="rId9"/>
    <p:sldLayoutId id="2147483677" r:id="rId10"/>
    <p:sldLayoutId id="21474836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152400"/>
            <a:ext cx="8229600" cy="6229350"/>
          </a:xfrm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mtClean="0">
                <a:ln>
                  <a:noFill/>
                </a:ln>
                <a:effectLst/>
                <a:latin typeface="Arial" charset="0"/>
              </a:rPr>
              <a:t/>
            </a:r>
            <a:br>
              <a:rPr lang="ru-RU" smtClean="0">
                <a:ln>
                  <a:noFill/>
                </a:ln>
                <a:effectLst/>
                <a:latin typeface="Arial" charset="0"/>
              </a:rPr>
            </a:br>
            <a:r>
              <a:rPr lang="ru-RU" smtClean="0">
                <a:ln>
                  <a:noFill/>
                </a:ln>
                <a:effectLst/>
                <a:latin typeface="Arial" charset="0"/>
              </a:rPr>
              <a:t/>
            </a:r>
            <a:br>
              <a:rPr lang="ru-RU" smtClean="0">
                <a:ln>
                  <a:noFill/>
                </a:ln>
                <a:effectLst/>
                <a:latin typeface="Arial" charset="0"/>
              </a:rPr>
            </a:br>
            <a:r>
              <a:rPr lang="ru-RU" smtClean="0">
                <a:ln>
                  <a:noFill/>
                </a:ln>
                <a:effectLst/>
                <a:latin typeface="Arial" charset="0"/>
              </a:rPr>
              <a:t>Урок развития речи по картине</a:t>
            </a:r>
            <a:br>
              <a:rPr lang="ru-RU" smtClean="0">
                <a:ln>
                  <a:noFill/>
                </a:ln>
                <a:effectLst/>
                <a:latin typeface="Arial" charset="0"/>
              </a:rPr>
            </a:br>
            <a:r>
              <a:rPr lang="ru-RU" smtClean="0">
                <a:ln>
                  <a:noFill/>
                </a:ln>
                <a:effectLst/>
                <a:latin typeface="Arial" charset="0"/>
              </a:rPr>
              <a:t/>
            </a:r>
            <a:br>
              <a:rPr lang="ru-RU" smtClean="0">
                <a:ln>
                  <a:noFill/>
                </a:ln>
                <a:effectLst/>
                <a:latin typeface="Arial" charset="0"/>
              </a:rPr>
            </a:br>
            <a:r>
              <a:rPr lang="ru-RU" smtClean="0">
                <a:ln>
                  <a:noFill/>
                </a:ln>
                <a:effectLst/>
                <a:latin typeface="Arial" charset="0"/>
              </a:rPr>
              <a:t> Ю. Ракши «Проводы ополчения»</a:t>
            </a:r>
            <a:br>
              <a:rPr lang="ru-RU" smtClean="0">
                <a:ln>
                  <a:noFill/>
                </a:ln>
                <a:effectLst/>
                <a:latin typeface="Arial" charset="0"/>
              </a:rPr>
            </a:br>
            <a:r>
              <a:rPr lang="ru-RU" sz="2800" smtClean="0">
                <a:ln>
                  <a:noFill/>
                </a:ln>
                <a:effectLst/>
                <a:latin typeface="Arial" charset="0"/>
              </a:rPr>
              <a:t/>
            </a:r>
            <a:br>
              <a:rPr lang="ru-RU" sz="2800" smtClean="0">
                <a:ln>
                  <a:noFill/>
                </a:ln>
                <a:effectLst/>
                <a:latin typeface="Arial" charset="0"/>
              </a:rPr>
            </a:br>
            <a:r>
              <a:rPr lang="ru-RU" sz="2800" smtClean="0">
                <a:ln>
                  <a:noFill/>
                </a:ln>
                <a:effectLst/>
                <a:latin typeface="Arial" charset="0"/>
              </a:rPr>
              <a:t>Выполнила Заякина Н.Л. </a:t>
            </a:r>
            <a:br>
              <a:rPr lang="ru-RU" sz="2800" smtClean="0">
                <a:ln>
                  <a:noFill/>
                </a:ln>
                <a:effectLst/>
                <a:latin typeface="Arial" charset="0"/>
              </a:rPr>
            </a:br>
            <a:r>
              <a:rPr lang="ru-RU" sz="2800" smtClean="0">
                <a:ln>
                  <a:noFill/>
                </a:ln>
                <a:effectLst/>
                <a:latin typeface="Arial" charset="0"/>
              </a:rPr>
              <a:t>учитель русского языка</a:t>
            </a:r>
            <a:br>
              <a:rPr lang="ru-RU" sz="2800" smtClean="0">
                <a:ln>
                  <a:noFill/>
                </a:ln>
                <a:effectLst/>
                <a:latin typeface="Arial" charset="0"/>
              </a:rPr>
            </a:br>
            <a:r>
              <a:rPr lang="ru-RU" sz="2800" smtClean="0">
                <a:ln>
                  <a:noFill/>
                </a:ln>
                <a:effectLst/>
                <a:latin typeface="Arial" charset="0"/>
              </a:rPr>
              <a:t> МАОУ «СОШ №127» г.Перми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215063"/>
          </a:xfrm>
        </p:spPr>
        <p:txBody>
          <a:bodyPr/>
          <a:lstStyle/>
          <a:p>
            <a:pPr eaLnBrk="1" hangingPunct="1"/>
            <a:r>
              <a:rPr lang="ru-RU" smtClean="0"/>
              <a:t>Почему художнику важно было показать народное ополчение?</a:t>
            </a:r>
          </a:p>
          <a:p>
            <a:pPr eaLnBrk="1" hangingPunct="1"/>
            <a:r>
              <a:rPr lang="ru-RU" smtClean="0"/>
              <a:t>Почему на переднем плане изображены женщины, старики, дети?</a:t>
            </a:r>
          </a:p>
          <a:p>
            <a:pPr eaLnBrk="1" hangingPunct="1"/>
            <a:r>
              <a:rPr lang="ru-RU" smtClean="0"/>
              <a:t>Почему художник изобразил этот момент, а не саму битву?</a:t>
            </a:r>
          </a:p>
          <a:p>
            <a:pPr eaLnBrk="1" hangingPunct="1"/>
            <a:r>
              <a:rPr lang="ru-RU" smtClean="0"/>
              <a:t>Кто прежде всего привлекает ваше внимание? Почему?</a:t>
            </a:r>
          </a:p>
          <a:p>
            <a:pPr eaLnBrk="1" hangingPunct="1"/>
            <a:r>
              <a:rPr lang="ru-RU" smtClean="0"/>
              <a:t>Кто из героев вызывает жалость? Почему?</a:t>
            </a:r>
          </a:p>
          <a:p>
            <a:pPr eaLnBrk="1" hangingPunct="1"/>
            <a:r>
              <a:rPr lang="ru-RU" smtClean="0"/>
              <a:t>Чей образ отличается от других?</a:t>
            </a:r>
          </a:p>
          <a:p>
            <a:pPr eaLnBrk="1" hangingPunct="1"/>
            <a:endParaRPr lang="ru-RU" sz="2400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9" descr="04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285750"/>
            <a:ext cx="8715375" cy="6286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8463" y="-1608156"/>
            <a:ext cx="7772400" cy="450059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Сочинение по картине </a:t>
            </a:r>
            <a:br>
              <a:rPr lang="ru-RU" smtClean="0"/>
            </a:br>
            <a:r>
              <a:rPr lang="ru-RU" smtClean="0"/>
              <a:t>Юрия Ракши </a:t>
            </a:r>
            <a:br>
              <a:rPr lang="ru-RU" smtClean="0"/>
            </a:br>
            <a:r>
              <a:rPr lang="ru-RU" smtClean="0"/>
              <a:t>«Проводы ополчения»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C:\Documents and Settings\Дмитрий\Мои документы\Мои рисунки\картин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571500"/>
            <a:ext cx="8786812" cy="571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  </a:t>
            </a:r>
            <a:r>
              <a:rPr lang="ru-RU" sz="4000" smtClean="0"/>
              <a:t>Триптих «Поле Куликово» – последняя картина Юрия Ракши, написанная  в 1980 году. Посвящалась она шестисотлетию Куликовской битвы. В центре  триптиха картина «Предстояние». Левое крыло – «Благословление на битву», а правое – «Проводы ополчения».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400" smtClean="0"/>
              <a:t>   Русь </a:t>
            </a:r>
            <a:r>
              <a:rPr lang="en-US" sz="4400" smtClean="0"/>
              <a:t>X III </a:t>
            </a:r>
            <a:r>
              <a:rPr lang="ru-RU" sz="4400" smtClean="0"/>
              <a:t>века – раздробленное государство. Хан  Батый создаёт Золотую Орду (столица – город Сарай на реке Ахтуба).Все русские люди должны были платить дань. Часто русичей уводили в плен.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smtClean="0"/>
              <a:t>Куликовская битва (Мамаево побоище)</a:t>
            </a:r>
            <a:endParaRPr lang="ru-RU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6" descr="Слияние рек Дона и Непрядвы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3" y="357188"/>
            <a:ext cx="8215312" cy="6000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0721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400" smtClean="0"/>
              <a:t>   1380 год; Дмитрий Иванович; ополчение- до 200 000 воинов; Сергий Радонежский;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400" smtClean="0"/>
              <a:t>   Куликово поле ( у впадении реки Непрядвы в Дон); войско Мамая; поединок богатырей Пересвета и Челубея;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400" smtClean="0"/>
              <a:t>   Дмитрий Донской.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6" descr="nazaruk138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285750"/>
            <a:ext cx="8501063" cy="6286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C:\Documents and Settings\Дмитрий\Мои документы\Мои рисунки\проводы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285750"/>
            <a:ext cx="4572000" cy="621506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90" y="274638"/>
            <a:ext cx="3757610" cy="608332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smtClean="0"/>
              <a:t>Великое русское войско ранним утром покидает Москву. Уходят на битву все, кто может держать оружие. В городе остаются женщины, старики и дети. Они вышли  проводить  ополчение.</a:t>
            </a: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58</TotalTime>
  <Words>148</Words>
  <Application>Microsoft Office PowerPoint</Application>
  <PresentationFormat>On-screen Show (4:3)</PresentationFormat>
  <Paragraphs>12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Constantia</vt:lpstr>
      <vt:lpstr>Wingdings 2</vt:lpstr>
      <vt:lpstr>Calibri</vt:lpstr>
      <vt:lpstr>Бумажная</vt:lpstr>
      <vt:lpstr>Бумажная</vt:lpstr>
      <vt:lpstr>Бумажная</vt:lpstr>
      <vt:lpstr>Бумажная</vt:lpstr>
      <vt:lpstr>  Урок развития речи по картине   Ю. Ракши «Проводы ополчения»  Выполнила Заякина Н.Л.  учитель русского языка  МАОУ «СОШ №127» г.Перми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 по картине  Юрия Ракши  «Проводы ополчения»</dc:title>
  <dc:creator>Your User Name</dc:creator>
  <cp:lastModifiedBy>Admin</cp:lastModifiedBy>
  <cp:revision>8</cp:revision>
  <dcterms:created xsi:type="dcterms:W3CDTF">2010-04-11T12:48:43Z</dcterms:created>
  <dcterms:modified xsi:type="dcterms:W3CDTF">2011-06-29T15:16:04Z</dcterms:modified>
</cp:coreProperties>
</file>