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9BB757-AECA-4B5F-B73B-88CCD4ABC1E7}" type="datetimeFigureOut">
              <a:rPr lang="ru-RU" smtClean="0"/>
              <a:pPr/>
              <a:t>07.02.2013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851648" cy="1271598"/>
          </a:xfrm>
        </p:spPr>
        <p:txBody>
          <a:bodyPr/>
          <a:lstStyle/>
          <a:p>
            <a:r>
              <a:rPr lang="ru-RU" dirty="0" smtClean="0"/>
              <a:t>Серебряное копытце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7854696" cy="1752600"/>
          </a:xfrm>
        </p:spPr>
        <p:txBody>
          <a:bodyPr/>
          <a:lstStyle/>
          <a:p>
            <a:r>
              <a:rPr lang="ru-RU" dirty="0" smtClean="0"/>
              <a:t>Урок литературного чтения в 4-м классе</a:t>
            </a:r>
          </a:p>
          <a:p>
            <a:r>
              <a:rPr lang="ru-RU" dirty="0" smtClean="0"/>
              <a:t>Автор: Глущенко Наталия Владимировна</a:t>
            </a:r>
          </a:p>
          <a:p>
            <a:r>
              <a:rPr lang="ru-RU" dirty="0" smtClean="0"/>
              <a:t>Учитель ГБОУ СОШ № 930 (Москва)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143964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 самые хризолиты…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42918"/>
            <a:ext cx="4040188" cy="659352"/>
          </a:xfrm>
        </p:spPr>
        <p:txBody>
          <a:bodyPr/>
          <a:lstStyle/>
          <a:p>
            <a:r>
              <a:rPr lang="ru-RU" dirty="0" smtClean="0"/>
              <a:t>Необработанный хризолит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57819" y="142852"/>
            <a:ext cx="3786182" cy="92869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Хризолиты, после огранки</a:t>
            </a:r>
            <a:endParaRPr lang="ru-RU" dirty="0"/>
          </a:p>
        </p:txBody>
      </p:sp>
      <p:pic>
        <p:nvPicPr>
          <p:cNvPr id="7" name="Содержимое 6" descr="hrizolit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42845" y="1500175"/>
            <a:ext cx="3571900" cy="3571900"/>
          </a:xfrm>
        </p:spPr>
      </p:pic>
      <p:pic>
        <p:nvPicPr>
          <p:cNvPr id="12" name="Содержимое 11" descr="граненый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29190" y="1000108"/>
            <a:ext cx="4041775" cy="2974494"/>
          </a:xfrm>
        </p:spPr>
      </p:pic>
      <p:pic>
        <p:nvPicPr>
          <p:cNvPr id="14" name="Рисунок 13" descr="павлин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286125"/>
            <a:ext cx="4762500" cy="3571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44" y="528638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Обработанные хризолиты в ювелирных изделиях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 descr="кольцо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3500438"/>
            <a:ext cx="3500462" cy="347268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"/>
                            </p:stCondLst>
                            <p:childTnLst>
                              <p:par>
                                <p:cTn id="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"/>
                            </p:stCondLst>
                            <p:childTnLst>
                              <p:par>
                                <p:cTn id="6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400"/>
                            </p:stCondLst>
                            <p:childTnLst>
                              <p:par>
                                <p:cTn id="7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1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Используемые изображения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5005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http://s018.radikal.ru/i502/1302/be/f0591b0cd8a7.jpg</a:t>
            </a:r>
          </a:p>
          <a:p>
            <a:pPr algn="just"/>
            <a:r>
              <a:rPr lang="en-US" dirty="0" smtClean="0"/>
              <a:t>http://s017.radikal.ru/i416/1302/98/f983f65403a3.jpg</a:t>
            </a:r>
          </a:p>
          <a:p>
            <a:pPr algn="just"/>
            <a:r>
              <a:rPr lang="en-US" dirty="0" smtClean="0"/>
              <a:t>http://s41.radikal.ru/i094/1302/df/67a2d573215c.jpg</a:t>
            </a:r>
          </a:p>
          <a:p>
            <a:pPr algn="just"/>
            <a:r>
              <a:rPr lang="en-US" dirty="0" smtClean="0"/>
              <a:t>http://s019.radikal.ru/i611/1302/4f/bff9b52812e0.jpg</a:t>
            </a:r>
          </a:p>
          <a:p>
            <a:pPr algn="just"/>
            <a:r>
              <a:rPr lang="en-US" dirty="0" smtClean="0"/>
              <a:t>http://s47.radikal.ru/i118/1302/72/b4c857a8e53d.jpg</a:t>
            </a:r>
          </a:p>
          <a:p>
            <a:pPr algn="just"/>
            <a:r>
              <a:rPr lang="en-US" dirty="0" smtClean="0"/>
              <a:t>http://i022.radikal.ru/1302/a8/af2109e5ca4a.jpg</a:t>
            </a:r>
          </a:p>
          <a:p>
            <a:pPr algn="just"/>
            <a:r>
              <a:rPr lang="en-US" dirty="0" smtClean="0"/>
              <a:t>http://s017.radikal.ru/i418/1302/3c/1237baa2d08f.jpg</a:t>
            </a:r>
          </a:p>
          <a:p>
            <a:pPr algn="just"/>
            <a:r>
              <a:rPr lang="en-US" dirty="0" smtClean="0"/>
              <a:t>http://s019.radikal.ru/i615/1302/02/4399252655db.jpg</a:t>
            </a:r>
          </a:p>
          <a:p>
            <a:pPr algn="just"/>
            <a:r>
              <a:rPr lang="en-US" dirty="0" smtClean="0"/>
              <a:t>http://i024.radikal.ru/1302/6d/7536b4a101e5.jpg</a:t>
            </a:r>
          </a:p>
          <a:p>
            <a:pPr algn="just"/>
            <a:r>
              <a:rPr lang="en-US" dirty="0" smtClean="0"/>
              <a:t>http://s018.radikal.ru/i514/1302/38/f666135f1b7b.jpg</a:t>
            </a:r>
          </a:p>
          <a:p>
            <a:pPr algn="just"/>
            <a:r>
              <a:rPr lang="en-US" dirty="0" smtClean="0"/>
              <a:t>http://s017.radikal.ru/i443/1302/ad/dc2b3d34a4f7.gif</a:t>
            </a:r>
          </a:p>
          <a:p>
            <a:pPr algn="just"/>
            <a:r>
              <a:rPr lang="en-US" dirty="0" smtClean="0"/>
              <a:t>http://s54.radikal.ru/i146/1302/37/66cc0d4da01e.gif</a:t>
            </a:r>
          </a:p>
          <a:p>
            <a:pPr algn="just"/>
            <a:r>
              <a:rPr lang="en-US" dirty="0" smtClean="0"/>
              <a:t>http://s019.radikal.ru/i609/1302/74/805b14c959fa.gif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857272"/>
          </a:xfrm>
        </p:spPr>
        <p:txBody>
          <a:bodyPr/>
          <a:lstStyle/>
          <a:p>
            <a:r>
              <a:rPr lang="ru-RU" dirty="0" smtClean="0"/>
              <a:t>Дикий козлик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/>
          <a:lstStyle/>
          <a:p>
            <a:r>
              <a:rPr lang="ru-RU" b="1" dirty="0" smtClean="0"/>
              <a:t>Сибирская косуля – </a:t>
            </a:r>
            <a:r>
              <a:rPr lang="ru-RU" dirty="0" smtClean="0"/>
              <a:t>некрупный зверь из семейства оленей. Другое название: дикая коза.</a:t>
            </a:r>
          </a:p>
          <a:p>
            <a:r>
              <a:rPr lang="ru-RU" dirty="0" smtClean="0"/>
              <a:t>У самцов есть рожки, похожие на вилочку. На каждом рожке не более 2-3 отростков. Сбрасывают рога в октябре.</a:t>
            </a:r>
          </a:p>
          <a:p>
            <a:endParaRPr lang="ru-RU" dirty="0"/>
          </a:p>
        </p:txBody>
      </p:sp>
      <p:pic>
        <p:nvPicPr>
          <p:cNvPr id="7" name="Рисунок 6" descr="IMG_0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116087"/>
            <a:ext cx="7072330" cy="3573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Благородные олени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32147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Название объединяет несколько подвидов оленей, имеющих общие признаки экстерьера: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Ветвистые рога у самцов: от 5 и более отростков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Рога сбрасывают весной. Всю зиму носят рога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Густая шерсть на шее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Тонкие длинные ноги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Средний и крупный размеры (размер зависит от места обитания, например, горные олени крупнее лесных)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Подвиды благородных оленей: марал и изюбрь – сибирские олени; вапити – американский олень; красный – европейский олень, кавказский олень.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такой Серебряное копытце?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4857760"/>
            <a:ext cx="4040188" cy="1843094"/>
          </a:xfrm>
        </p:spPr>
        <p:txBody>
          <a:bodyPr/>
          <a:lstStyle/>
          <a:p>
            <a:r>
              <a:rPr lang="ru-RU" dirty="0" smtClean="0"/>
              <a:t>Размер: маленький олень</a:t>
            </a:r>
          </a:p>
          <a:p>
            <a:r>
              <a:rPr lang="ru-RU" dirty="0" smtClean="0"/>
              <a:t>Рожки: не более 2-3 отростков</a:t>
            </a:r>
          </a:p>
          <a:p>
            <a:r>
              <a:rPr lang="ru-RU" dirty="0" smtClean="0"/>
              <a:t>Сбрасывает рога осенью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4800592"/>
            <a:ext cx="4041775" cy="2057408"/>
          </a:xfrm>
        </p:spPr>
        <p:txBody>
          <a:bodyPr/>
          <a:lstStyle/>
          <a:p>
            <a:r>
              <a:rPr lang="ru-RU" dirty="0" smtClean="0"/>
              <a:t>Размер: средний и крупный олень</a:t>
            </a:r>
          </a:p>
          <a:p>
            <a:r>
              <a:rPr lang="ru-RU" dirty="0" smtClean="0"/>
              <a:t>Рога: от 5 и более отростков</a:t>
            </a:r>
          </a:p>
          <a:p>
            <a:r>
              <a:rPr lang="ru-RU" dirty="0" smtClean="0"/>
              <a:t>Всю зиму ходит в рогах, сбрасывает рога весной</a:t>
            </a:r>
            <a:endParaRPr lang="ru-RU" dirty="0"/>
          </a:p>
        </p:txBody>
      </p:sp>
      <p:pic>
        <p:nvPicPr>
          <p:cNvPr id="8" name="Рисунок 7" descr="image09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857232"/>
            <a:ext cx="3571900" cy="3316764"/>
          </a:xfrm>
          <a:prstGeom prst="rect">
            <a:avLst/>
          </a:prstGeom>
        </p:spPr>
      </p:pic>
      <p:pic>
        <p:nvPicPr>
          <p:cNvPr id="9" name="Рисунок 8" descr="red-de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928670"/>
            <a:ext cx="4643470" cy="27860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4143380"/>
            <a:ext cx="4040188" cy="659352"/>
          </a:xfrm>
        </p:spPr>
        <p:txBody>
          <a:bodyPr/>
          <a:lstStyle/>
          <a:p>
            <a:r>
              <a:rPr lang="ru-RU" dirty="0" smtClean="0"/>
              <a:t>Сибирская косуля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86314" y="4143380"/>
            <a:ext cx="4041775" cy="654843"/>
          </a:xfrm>
        </p:spPr>
        <p:txBody>
          <a:bodyPr/>
          <a:lstStyle/>
          <a:p>
            <a:r>
              <a:rPr lang="ru-RU" dirty="0" smtClean="0"/>
              <a:t>Благородный олень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Особенный козлик…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14886" y="2071654"/>
            <a:ext cx="4329114" cy="4786346"/>
          </a:xfrm>
        </p:spPr>
        <p:txBody>
          <a:bodyPr anchor="b">
            <a:normAutofit/>
          </a:bodyPr>
          <a:lstStyle/>
          <a:p>
            <a:r>
              <a:rPr lang="ru-RU" sz="2400" dirty="0" smtClean="0"/>
              <a:t>В той местности, которая описана в сказе, дикими козликами называли и косуль, и оленей, так как и те, и другие имели рога.</a:t>
            </a:r>
          </a:p>
          <a:p>
            <a:r>
              <a:rPr lang="ru-RU" sz="2400" dirty="0" smtClean="0"/>
              <a:t>Найдите в тексте описание Серебряного копытца.</a:t>
            </a:r>
          </a:p>
          <a:p>
            <a:r>
              <a:rPr lang="ru-RU" sz="2400" dirty="0" smtClean="0"/>
              <a:t>Чем отличался Серебряное копытце от остальных козлов?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142984"/>
            <a:ext cx="7143800" cy="659352"/>
          </a:xfrm>
        </p:spPr>
        <p:txBody>
          <a:bodyPr/>
          <a:lstStyle/>
          <a:p>
            <a:r>
              <a:rPr lang="ru-RU" dirty="0" smtClean="0"/>
              <a:t>Работа с иллюстрациями и текстом</a:t>
            </a:r>
            <a:endParaRPr lang="ru-RU" dirty="0"/>
          </a:p>
        </p:txBody>
      </p:sp>
      <p:pic>
        <p:nvPicPr>
          <p:cNvPr id="7" name="Содержимое 6" descr="bac71571c0f55aab85811e3233fd6f13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214810" y="1643050"/>
            <a:ext cx="4864928" cy="5000660"/>
          </a:xfrm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2071678"/>
            <a:ext cx="4040188" cy="457203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Выборочное чтение</a:t>
            </a:r>
          </a:p>
          <a:p>
            <a:r>
              <a:rPr lang="ru-RU" sz="2400" dirty="0" smtClean="0"/>
              <a:t>Рассмотри иллюстрации к тексту. Какие моменты изобразил художник на иллюстрациях.</a:t>
            </a:r>
          </a:p>
          <a:p>
            <a:r>
              <a:rPr lang="ru-RU" sz="2400" dirty="0" smtClean="0"/>
              <a:t>Подбери и прочитай соответствующие фрагменты текста.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5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50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98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Жанр произведения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Сказка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Сказ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Сказка - занимательный рассказ о необыкновенных событиях и приключениях (в сказках добро побеждает зло).</a:t>
            </a:r>
          </a:p>
          <a:p>
            <a:r>
              <a:rPr lang="ru-RU" dirty="0" smtClean="0"/>
              <a:t>Герои вымышленные, события ненастоящие, предметы волшебные.</a:t>
            </a:r>
          </a:p>
          <a:p>
            <a:r>
              <a:rPr lang="ru-RU" dirty="0" smtClean="0"/>
              <a:t>Сказка нереальна, события сказки никогда не могли бы произойти в реальной жизни.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Сказ – жанр эпоса, опирающийся на народные предания и легенды, повествование, ведущееся от лица рассказчика (в основе сказа лежат события, которые реально происходили когда-то давно).</a:t>
            </a:r>
          </a:p>
          <a:p>
            <a:r>
              <a:rPr lang="ru-RU" dirty="0" smtClean="0"/>
              <a:t>В повествовании сказа упоминаются предметы с волшебными свойствами. Волшебство используется в сказе для усиления эмоций.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 какому жанру относится произведение «Серебряное копытце»?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50006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57752" y="571480"/>
            <a:ext cx="4286248" cy="61436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7. Как называются камни-самоцветы, о которых рассказал П.П. Бажов в сказе «Серебряное копытце»?</a:t>
            </a:r>
          </a:p>
          <a:p>
            <a:pPr>
              <a:buNone/>
            </a:pPr>
            <a:r>
              <a:rPr lang="ru-RU" sz="1600" dirty="0" smtClean="0"/>
              <a:t>А) горный хрусталь</a:t>
            </a:r>
          </a:p>
          <a:p>
            <a:pPr>
              <a:buNone/>
            </a:pPr>
            <a:r>
              <a:rPr lang="ru-RU" sz="1600" dirty="0" smtClean="0"/>
              <a:t>Б) хризолит</a:t>
            </a:r>
          </a:p>
          <a:p>
            <a:pPr>
              <a:buNone/>
            </a:pPr>
            <a:r>
              <a:rPr lang="ru-RU" sz="1600" dirty="0" smtClean="0"/>
              <a:t>В) малахит</a:t>
            </a: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8. К какому жанру относится произведение «Серебряное копытце»?</a:t>
            </a:r>
          </a:p>
          <a:p>
            <a:pPr>
              <a:buNone/>
            </a:pPr>
            <a:r>
              <a:rPr lang="ru-RU" sz="1600" dirty="0" smtClean="0"/>
              <a:t>А) сказка</a:t>
            </a:r>
          </a:p>
          <a:p>
            <a:pPr>
              <a:buNone/>
            </a:pPr>
            <a:r>
              <a:rPr lang="ru-RU" sz="1600" dirty="0" smtClean="0"/>
              <a:t>Б) рассказ</a:t>
            </a:r>
          </a:p>
          <a:p>
            <a:pPr>
              <a:buNone/>
            </a:pPr>
            <a:r>
              <a:rPr lang="ru-RU" sz="1600" dirty="0" smtClean="0"/>
              <a:t>В) сказ </a:t>
            </a:r>
          </a:p>
          <a:p>
            <a:pPr>
              <a:buNone/>
            </a:pPr>
            <a:r>
              <a:rPr lang="ru-RU" sz="1600" b="1" dirty="0" smtClean="0"/>
              <a:t>9. Какие по характеру были </a:t>
            </a:r>
            <a:r>
              <a:rPr lang="ru-RU" sz="1600" b="1" dirty="0" err="1" smtClean="0"/>
              <a:t>Кокованя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Дарёнка</a:t>
            </a:r>
            <a:r>
              <a:rPr lang="ru-RU" sz="1600" b="1" dirty="0" smtClean="0"/>
              <a:t>. </a:t>
            </a:r>
            <a:r>
              <a:rPr lang="ru-RU" sz="1600" b="1" i="1" dirty="0" smtClean="0"/>
              <a:t>Выпиши: </a:t>
            </a:r>
            <a:r>
              <a:rPr lang="ru-RU" sz="1600" dirty="0" smtClean="0"/>
              <a:t>трудолюбивые, искренние, заботливые, корыстные, эгоистичные, жадные, бескорыстные.</a:t>
            </a:r>
          </a:p>
          <a:p>
            <a:pPr>
              <a:buNone/>
            </a:pPr>
            <a:r>
              <a:rPr lang="ru-RU" sz="1600" b="1" dirty="0" smtClean="0"/>
              <a:t>10. Почему Серебряное копытце показался именно </a:t>
            </a:r>
            <a:r>
              <a:rPr lang="ru-RU" sz="1600" b="1" dirty="0" err="1" smtClean="0"/>
              <a:t>Коковане</a:t>
            </a:r>
            <a:r>
              <a:rPr lang="ru-RU" sz="1600" b="1" dirty="0" smtClean="0"/>
              <a:t> и </a:t>
            </a:r>
            <a:r>
              <a:rPr lang="ru-RU" sz="1600" b="1" dirty="0" err="1" smtClean="0"/>
              <a:t>Дарёнке</a:t>
            </a:r>
            <a:r>
              <a:rPr lang="ru-RU" sz="1600" b="1" dirty="0" smtClean="0"/>
              <a:t>? </a:t>
            </a:r>
            <a:r>
              <a:rPr lang="ru-RU" sz="1600" b="1" i="1" dirty="0" smtClean="0"/>
              <a:t>Ответь  письменно своими словами.</a:t>
            </a:r>
          </a:p>
          <a:p>
            <a:pPr>
              <a:buNone/>
            </a:pPr>
            <a:r>
              <a:rPr lang="ru-RU" sz="1600" b="1" dirty="0" smtClean="0"/>
              <a:t>11. По каким признакам мы узнали, что Серебряное копытце был оленем? </a:t>
            </a:r>
            <a:r>
              <a:rPr lang="ru-RU" sz="1600" b="1" i="1" dirty="0" smtClean="0"/>
              <a:t>Ответь  письменно своими словами.</a:t>
            </a:r>
            <a:endParaRPr lang="ru-RU" sz="1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142852"/>
            <a:ext cx="5214942" cy="671514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/>
              <a:t>1. Как звали отца </a:t>
            </a:r>
            <a:r>
              <a:rPr lang="ru-RU" sz="6400" b="1" dirty="0" err="1" smtClean="0"/>
              <a:t>Дарёнки</a:t>
            </a:r>
            <a:r>
              <a:rPr lang="ru-RU" sz="6400" b="1" dirty="0" smtClean="0"/>
              <a:t>?</a:t>
            </a:r>
          </a:p>
          <a:p>
            <a:pPr>
              <a:buNone/>
            </a:pPr>
            <a:r>
              <a:rPr lang="ru-RU" sz="6400" dirty="0" smtClean="0"/>
              <a:t>А) Григорий</a:t>
            </a:r>
          </a:p>
          <a:p>
            <a:pPr>
              <a:buNone/>
            </a:pPr>
            <a:r>
              <a:rPr lang="ru-RU" sz="6400" dirty="0" smtClean="0"/>
              <a:t>Б) Георгий</a:t>
            </a:r>
          </a:p>
          <a:p>
            <a:pPr>
              <a:buNone/>
            </a:pPr>
            <a:r>
              <a:rPr lang="ru-RU" sz="6400" dirty="0" smtClean="0"/>
              <a:t>И) Гаврила</a:t>
            </a:r>
          </a:p>
          <a:p>
            <a:pPr>
              <a:buNone/>
            </a:pPr>
            <a:r>
              <a:rPr lang="ru-RU" sz="6400" b="1" dirty="0" smtClean="0"/>
              <a:t>2. Каким зверем был Серебряное копытце?</a:t>
            </a:r>
          </a:p>
          <a:p>
            <a:pPr>
              <a:buNone/>
            </a:pPr>
            <a:r>
              <a:rPr lang="ru-RU" sz="6400" dirty="0" smtClean="0"/>
              <a:t>А) косуля</a:t>
            </a:r>
          </a:p>
          <a:p>
            <a:pPr>
              <a:buNone/>
            </a:pPr>
            <a:r>
              <a:rPr lang="ru-RU" sz="6400" dirty="0" smtClean="0"/>
              <a:t>Б) благородный олень</a:t>
            </a:r>
          </a:p>
          <a:p>
            <a:pPr>
              <a:buNone/>
            </a:pPr>
            <a:r>
              <a:rPr lang="ru-RU" sz="6400" dirty="0" smtClean="0"/>
              <a:t>В) лось</a:t>
            </a:r>
          </a:p>
          <a:p>
            <a:pPr>
              <a:buNone/>
            </a:pPr>
            <a:r>
              <a:rPr lang="ru-RU" sz="6400" b="1" dirty="0" smtClean="0"/>
              <a:t>3. На какой ноге у Серебряного копытца было волшебное копыто?</a:t>
            </a:r>
          </a:p>
          <a:p>
            <a:pPr>
              <a:buNone/>
            </a:pPr>
            <a:r>
              <a:rPr lang="ru-RU" sz="6400" dirty="0" smtClean="0"/>
              <a:t>А) на передней левой</a:t>
            </a:r>
          </a:p>
          <a:p>
            <a:pPr>
              <a:buNone/>
            </a:pPr>
            <a:r>
              <a:rPr lang="ru-RU" sz="6400" dirty="0" smtClean="0"/>
              <a:t>Б) на задней правой</a:t>
            </a:r>
          </a:p>
          <a:p>
            <a:pPr>
              <a:buNone/>
            </a:pPr>
            <a:r>
              <a:rPr lang="ru-RU" sz="6400" dirty="0" smtClean="0"/>
              <a:t>В) на передней правой</a:t>
            </a:r>
          </a:p>
          <a:p>
            <a:pPr>
              <a:buNone/>
            </a:pPr>
            <a:r>
              <a:rPr lang="ru-RU" sz="6400" b="1" dirty="0" smtClean="0"/>
              <a:t>4. Какого цвета была кошка </a:t>
            </a:r>
            <a:r>
              <a:rPr lang="ru-RU" sz="6400" b="1" dirty="0" err="1" smtClean="0"/>
              <a:t>Мурёнка</a:t>
            </a:r>
            <a:r>
              <a:rPr lang="ru-RU" sz="6400" b="1" dirty="0" smtClean="0"/>
              <a:t>?</a:t>
            </a:r>
          </a:p>
          <a:p>
            <a:pPr>
              <a:buNone/>
            </a:pPr>
            <a:r>
              <a:rPr lang="ru-RU" sz="6400" dirty="0" smtClean="0"/>
              <a:t>А) белого</a:t>
            </a:r>
          </a:p>
          <a:p>
            <a:pPr>
              <a:buNone/>
            </a:pPr>
            <a:r>
              <a:rPr lang="ru-RU" sz="6400" dirty="0" smtClean="0"/>
              <a:t>Б) коричневого</a:t>
            </a:r>
          </a:p>
          <a:p>
            <a:pPr>
              <a:buNone/>
            </a:pPr>
            <a:r>
              <a:rPr lang="ru-RU" sz="6400" dirty="0" smtClean="0"/>
              <a:t>В) рыжего</a:t>
            </a:r>
          </a:p>
          <a:p>
            <a:pPr>
              <a:buNone/>
            </a:pPr>
            <a:r>
              <a:rPr lang="ru-RU" sz="6400" b="1" dirty="0" smtClean="0"/>
              <a:t>5. Сколько раз Серебряное копытце показался </a:t>
            </a:r>
            <a:r>
              <a:rPr lang="ru-RU" sz="6400" b="1" dirty="0" err="1" smtClean="0"/>
              <a:t>Дарёнке</a:t>
            </a:r>
            <a:r>
              <a:rPr lang="ru-RU" sz="6400" b="1" dirty="0" smtClean="0"/>
              <a:t>?</a:t>
            </a:r>
          </a:p>
          <a:p>
            <a:pPr>
              <a:buNone/>
            </a:pPr>
            <a:r>
              <a:rPr lang="ru-RU" sz="6400" dirty="0" smtClean="0"/>
              <a:t>А) 1</a:t>
            </a:r>
          </a:p>
          <a:p>
            <a:pPr>
              <a:buNone/>
            </a:pPr>
            <a:r>
              <a:rPr lang="ru-RU" sz="6400" dirty="0" smtClean="0"/>
              <a:t>Б) 2</a:t>
            </a:r>
          </a:p>
          <a:p>
            <a:pPr>
              <a:buNone/>
            </a:pPr>
            <a:r>
              <a:rPr lang="ru-RU" sz="6400" dirty="0" smtClean="0"/>
              <a:t>В) 3</a:t>
            </a:r>
          </a:p>
          <a:p>
            <a:pPr>
              <a:buNone/>
            </a:pPr>
            <a:r>
              <a:rPr lang="ru-RU" sz="6400" b="1" dirty="0" smtClean="0"/>
              <a:t>6. На покосном ложке люди еще долго находили камни. А большинство камней  какого цвета?</a:t>
            </a:r>
          </a:p>
          <a:p>
            <a:pPr>
              <a:buNone/>
            </a:pPr>
            <a:r>
              <a:rPr lang="ru-RU" sz="6400" dirty="0" smtClean="0"/>
              <a:t>А) зелёного</a:t>
            </a:r>
          </a:p>
          <a:p>
            <a:pPr>
              <a:buNone/>
            </a:pPr>
            <a:r>
              <a:rPr lang="ru-RU" sz="6400" dirty="0" smtClean="0"/>
              <a:t>Б) </a:t>
            </a:r>
            <a:r>
              <a:rPr lang="ru-RU" sz="6400" dirty="0" err="1" smtClean="0"/>
              <a:t>голубого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В) </a:t>
            </a:r>
            <a:r>
              <a:rPr lang="ru-RU" sz="6400" dirty="0" err="1" smtClean="0"/>
              <a:t>розового</a:t>
            </a:r>
            <a:endParaRPr lang="ru-RU" sz="6400" dirty="0" smtClean="0"/>
          </a:p>
          <a:p>
            <a:pPr>
              <a:buNone/>
            </a:pPr>
            <a:endParaRPr lang="ru-RU" sz="6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8469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571480"/>
            <a:ext cx="5143504" cy="235745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Чему нас учит сказ П.П. Бажова «Серебряное копытце»?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Выберите самую точную формулировку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500662" y="3071786"/>
            <a:ext cx="3643338" cy="3786214"/>
          </a:xfrm>
        </p:spPr>
        <p:txBody>
          <a:bodyPr/>
          <a:lstStyle/>
          <a:p>
            <a:r>
              <a:rPr lang="ru-RU" dirty="0" smtClean="0"/>
              <a:t>1) Человек должен любить животных.</a:t>
            </a:r>
          </a:p>
          <a:p>
            <a:r>
              <a:rPr lang="ru-RU" dirty="0" smtClean="0"/>
              <a:t>2) Очень важно быть скромным.</a:t>
            </a:r>
          </a:p>
          <a:p>
            <a:r>
              <a:rPr lang="ru-RU" dirty="0" smtClean="0"/>
              <a:t>3) Трудолюбие, бескорыстие и доброта обязательно будут вознаграждены.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</TotalTime>
  <Words>677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Серебряное копытце</vt:lpstr>
      <vt:lpstr>Дикий козлик</vt:lpstr>
      <vt:lpstr>Благородные олени</vt:lpstr>
      <vt:lpstr>Кто такой Серебряное копытце?</vt:lpstr>
      <vt:lpstr>Особенный козлик…</vt:lpstr>
      <vt:lpstr>Проверка домашнего задания</vt:lpstr>
      <vt:lpstr>Жанр произведения</vt:lpstr>
      <vt:lpstr>Самостоятельная работа</vt:lpstr>
      <vt:lpstr>Выводы</vt:lpstr>
      <vt:lpstr>Те самые хризолиты…</vt:lpstr>
      <vt:lpstr>Используемые изображения</vt:lpstr>
    </vt:vector>
  </TitlesOfParts>
  <Company>TITAN@K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Серебряное копытце</dc:title>
  <dc:creator>Karibu</dc:creator>
  <cp:lastModifiedBy>Karibu</cp:lastModifiedBy>
  <cp:revision>47</cp:revision>
  <dcterms:created xsi:type="dcterms:W3CDTF">2012-12-02T12:36:18Z</dcterms:created>
  <dcterms:modified xsi:type="dcterms:W3CDTF">2013-02-07T13:59:26Z</dcterms:modified>
</cp:coreProperties>
</file>