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237A0"/>
    <a:srgbClr val="26D51D"/>
    <a:srgbClr val="115F0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 descr="Фигура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7" descr="Фигура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214688"/>
            <a:ext cx="914400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8" descr="logotip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0826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1643050"/>
            <a:ext cx="7772400" cy="1470025"/>
          </a:xfrm>
        </p:spPr>
        <p:txBody>
          <a:bodyPr>
            <a:normAutofit/>
          </a:bodyPr>
          <a:lstStyle>
            <a:lvl1pPr>
              <a:defRPr sz="6000">
                <a:solidFill>
                  <a:srgbClr val="FBD803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728" y="4929198"/>
            <a:ext cx="6400800" cy="1114436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4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0" y="6357938"/>
            <a:ext cx="10429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CD847E-08FA-4C44-AB43-268496E58A9F}" type="datetimeFigureOut">
              <a:rPr lang="ru-RU"/>
              <a:pPr>
                <a:defRPr/>
              </a:pPr>
              <a:t>26.07.2013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143000" y="6356350"/>
            <a:ext cx="7429500" cy="365125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pPr>
              <a:defRPr/>
            </a:pPr>
            <a:r>
              <a:rPr lang="ru-RU"/>
              <a:t>Панова Наталья Николаевна – учитель информатики </a:t>
            </a:r>
          </a:p>
          <a:p>
            <a:pPr>
              <a:defRPr/>
            </a:pPr>
            <a:r>
              <a:rPr lang="ru-RU"/>
              <a:t>МОУ ООШ п. Елецкий Елецкого района Липецкой области</a:t>
            </a: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53463" y="6357938"/>
            <a:ext cx="49053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2F318A-7349-4B39-9C39-CD350C1DE3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 descr="Фигура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44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7" descr="logotip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826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FAFC6E-9E17-4D9B-BBBA-2F7F12A4975E}" type="datetimeFigureOut">
              <a:rPr lang="ru-RU"/>
              <a:pPr>
                <a:defRPr/>
              </a:pPr>
              <a:t>26.07.2013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4C3174-5B57-493F-BFAA-9D7C0C14C9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 descr="Фигура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44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7" descr="logotip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29625" y="0"/>
            <a:ext cx="714375" cy="108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6AE590-23FB-4FC9-907E-F7F015C927A2}" type="datetimeFigureOut">
              <a:rPr lang="ru-RU"/>
              <a:pPr>
                <a:defRPr/>
              </a:pPr>
              <a:t>26.07.2013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9557A1-90B3-43FE-8E35-B83E42B59C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a03cb5c9730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" y="428625"/>
            <a:ext cx="3929063" cy="265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1226347899_zar.jp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43563" y="142875"/>
            <a:ext cx="2857500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1198620265_zaryadka.jpg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625" y="3786188"/>
            <a:ext cx="3694113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w400_00c200201e2d15750a0d1bacae68895e.jpg"/>
          <p:cNvPicPr>
            <a:picLocks noChangeAspect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2938" y="3000375"/>
            <a:ext cx="3286125" cy="359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10" descr="фон прозр.png"/>
          <p:cNvPicPr>
            <a:picLocks noChangeAspect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11" descr="logotip.png"/>
          <p:cNvPicPr>
            <a:picLocks noChangeAspect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0"/>
            <a:ext cx="1239838" cy="81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 userDrawn="1"/>
        </p:nvSpPr>
        <p:spPr>
          <a:xfrm>
            <a:off x="4143372" y="571480"/>
            <a:ext cx="1741182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Если</a:t>
            </a:r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3929058" y="1714488"/>
            <a:ext cx="2482411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хочешь</a:t>
            </a: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2500298" y="2928934"/>
            <a:ext cx="4572032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быть здоров-</a:t>
            </a: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2428860" y="4643446"/>
            <a:ext cx="4286280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path path="rect">
                    <a:fillToRect l="50000" t="50000" r="50000" b="50000"/>
                  </a:path>
                  <a:tileRect/>
                </a:gradFill>
                <a:latin typeface="+mn-lt"/>
              </a:rPr>
              <a:t>занимайся!</a:t>
            </a:r>
          </a:p>
        </p:txBody>
      </p:sp>
      <p:sp>
        <p:nvSpPr>
          <p:cNvPr id="1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F54769-1390-46F9-8019-AC7E53E1B3B8}" type="datetimeFigureOut">
              <a:rPr lang="ru-RU"/>
              <a:pPr>
                <a:defRPr/>
              </a:pPr>
              <a:t>26.07.2013</a:t>
            </a:fld>
            <a:endParaRPr lang="ru-RU"/>
          </a:p>
        </p:txBody>
      </p:sp>
      <p:sp>
        <p:nvSpPr>
          <p:cNvPr id="13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F30071-A864-41C2-9840-3C984FEC6C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 descr="Фигура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44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7" descr="logotip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826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C72932-3DC1-405D-96E8-9DD4B708A7E8}" type="datetimeFigureOut">
              <a:rPr lang="ru-RU"/>
              <a:pPr>
                <a:defRPr/>
              </a:pPr>
              <a:t>26.07.2013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E3E295-D8D8-4C5C-BD4D-2C7B6ACE2B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 descr="Фигура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7" descr="logotip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826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9" y="4406900"/>
            <a:ext cx="4071966" cy="1951058"/>
          </a:xfrm>
        </p:spPr>
        <p:txBody>
          <a:bodyPr anchor="t"/>
          <a:lstStyle>
            <a:lvl1pPr algn="l">
              <a:defRPr sz="4000" b="1" cap="all">
                <a:solidFill>
                  <a:srgbClr val="FFFF00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6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F28AAD-248D-4AF2-B66B-543AAF295B52}" type="datetimeFigureOut">
              <a:rPr lang="ru-RU"/>
              <a:pPr>
                <a:defRPr/>
              </a:pPr>
              <a:t>26.07.2013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31D475-7806-4FCE-BEEC-1773ACA12D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6" descr="Фигура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44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7" descr="logotip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826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0FE838-77CC-42E1-AB3C-19FD94A88BC3}" type="datetimeFigureOut">
              <a:rPr lang="ru-RU"/>
              <a:pPr>
                <a:defRPr/>
              </a:pPr>
              <a:t>26.07.2013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1E7CB5-AF56-4761-A7D4-BB6D34FAAC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Фигура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44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logotip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826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9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82BE1C-E99F-42AD-9CA6-17A49C2168A0}" type="datetimeFigureOut">
              <a:rPr lang="ru-RU"/>
              <a:pPr>
                <a:defRPr/>
              </a:pPr>
              <a:t>26.07.2013</a:t>
            </a:fld>
            <a:endParaRPr lang="ru-RU"/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7E9ED0-17C0-482B-9DE4-F99C96F9ED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6" descr="Фигура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429000"/>
            <a:ext cx="91440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7" descr="logotip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826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3116"/>
            <a:ext cx="8229600" cy="1143000"/>
          </a:xfrm>
        </p:spPr>
        <p:txBody>
          <a:bodyPr>
            <a:normAutofit/>
          </a:bodyPr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5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3FF2DB-1159-487E-B829-15B4AEA165A6}" type="datetimeFigureOut">
              <a:rPr lang="ru-RU"/>
              <a:pPr>
                <a:defRPr/>
              </a:pPr>
              <a:t>26.07.2013</a:t>
            </a:fld>
            <a:endParaRPr lang="ru-RU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FECEF7-5B62-402C-A60A-FB37C4BF79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6" descr="Фигура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7" descr="Фигура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143500"/>
            <a:ext cx="91440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8" descr="logotip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0826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DF1379-AD0B-4F66-B0B8-6185D3A846F4}" type="datetimeFigureOut">
              <a:rPr lang="ru-RU"/>
              <a:pPr>
                <a:defRPr/>
              </a:pPr>
              <a:t>26.07.2013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F1F6F1-A589-4256-BEA0-EEEE3AEFF6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6" descr="Фигура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50" y="0"/>
            <a:ext cx="12144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7" descr="logotip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826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C2B9C0-9C6E-4524-B091-7963F5D92166}" type="datetimeFigureOut">
              <a:rPr lang="ru-RU"/>
              <a:pPr>
                <a:defRPr/>
              </a:pPr>
              <a:t>26.07.2013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AE0380-6A46-43C6-8899-06A3788F38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6" descr="Фигура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44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7" descr="Фигура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9563" y="0"/>
            <a:ext cx="12144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8" descr="logotip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61325" y="0"/>
            <a:ext cx="10826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1D04C6-8348-4DF6-ADFE-377B2C3CDC6D}" type="datetimeFigureOut">
              <a:rPr lang="ru-RU"/>
              <a:pPr>
                <a:defRPr/>
              </a:pPr>
              <a:t>26.07.2013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A82075-77EA-4F5D-BE0D-FA8320DE84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5B3C824-822A-4653-AA0D-B40FE5F999CB}" type="datetimeFigureOut">
              <a:rPr lang="ru-RU"/>
              <a:pPr>
                <a:defRPr/>
              </a:pPr>
              <a:t>26.07.2013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4E060A4-985D-4CFB-8235-9B3A3F9797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  <p:sldLayoutId id="214748380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rgbClr val="E0E7F5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E0E7F5"/>
          </a:solidFill>
          <a:latin typeface="Vesna" pitchFamily="2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E0E7F5"/>
          </a:solidFill>
          <a:latin typeface="Vesna" pitchFamily="2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E0E7F5"/>
          </a:solidFill>
          <a:latin typeface="Vesna" pitchFamily="2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E0E7F5"/>
          </a:solidFill>
          <a:latin typeface="Vesna" pitchFamily="2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E0E7F5"/>
          </a:solidFill>
          <a:latin typeface="Vesna" pitchFamily="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E0E7F5"/>
          </a:solidFill>
          <a:latin typeface="Vesna" pitchFamily="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E0E7F5"/>
          </a:solidFill>
          <a:latin typeface="Vesna" pitchFamily="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E0E7F5"/>
          </a:solidFill>
          <a:latin typeface="Vesna" pitchFamily="2" charset="0"/>
        </a:defRPr>
      </a:lvl9pPr>
    </p:titleStyle>
    <p:bodyStyle>
      <a:lvl1pPr marL="342900" indent="14288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00206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002060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002060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002060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00206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ctrTitle"/>
          </p:nvPr>
        </p:nvSpPr>
        <p:spPr>
          <a:xfrm>
            <a:off x="642938" y="500063"/>
            <a:ext cx="7772400" cy="4357687"/>
          </a:xfrm>
          <a:solidFill>
            <a:schemeClr val="accent4">
              <a:lumMod val="60000"/>
              <a:lumOff val="40000"/>
            </a:schemeClr>
          </a:solidFill>
          <a:ln>
            <a:solidFill>
              <a:srgbClr val="3237A0"/>
            </a:solidFill>
          </a:ln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Поэма Н.А.Некрасова «Кому на Руси жить хорошо».</a:t>
            </a:r>
            <a:b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Замысел, жанр, композиция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4375" y="5286375"/>
            <a:ext cx="7715250" cy="1114425"/>
          </a:xfrm>
          <a:solidFill>
            <a:schemeClr val="accent4">
              <a:lumMod val="60000"/>
              <a:lumOff val="40000"/>
            </a:schemeClr>
          </a:solidFill>
          <a:ln>
            <a:solidFill>
              <a:srgbClr val="3237A0"/>
            </a:solidFill>
          </a:ln>
        </p:spPr>
        <p:txBody>
          <a:bodyPr rtlCol="0"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Урок литературы в 10 классе подготовлен учителем русского языка и литературы МОУ СОШ № 46 г.Белгорода Захаровой Л.Н.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/>
          </p:cNvSpPr>
          <p:nvPr>
            <p:ph type="title" idx="4294967295"/>
          </p:nvPr>
        </p:nvSpPr>
        <p:spPr>
          <a:solidFill>
            <a:schemeClr val="accent4">
              <a:lumMod val="60000"/>
              <a:lumOff val="40000"/>
            </a:schemeClr>
          </a:solidFill>
          <a:ln>
            <a:solidFill>
              <a:srgbClr val="3237A0"/>
            </a:solidFill>
          </a:ln>
        </p:spPr>
        <p:txBody>
          <a:bodyPr/>
          <a:lstStyle/>
          <a:p>
            <a:pPr>
              <a:defRPr/>
            </a:pPr>
            <a:r>
              <a:rPr lang="ru-RU" sz="4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 </a:t>
            </a:r>
          </a:p>
        </p:txBody>
      </p:sp>
      <p:sp>
        <p:nvSpPr>
          <p:cNvPr id="29699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714500"/>
            <a:ext cx="8229600" cy="4411663"/>
          </a:xfrm>
          <a:solidFill>
            <a:schemeClr val="accent4">
              <a:lumMod val="60000"/>
              <a:lumOff val="40000"/>
            </a:schemeClr>
          </a:solidFill>
          <a:ln>
            <a:solidFill>
              <a:srgbClr val="3237A0"/>
            </a:solidFill>
          </a:ln>
        </p:spPr>
        <p:txBody>
          <a:bodyPr/>
          <a:lstStyle/>
          <a:p>
            <a:pPr>
              <a:buFont typeface="Arial" charset="0"/>
              <a:buNone/>
              <a:defRPr/>
            </a:pPr>
            <a:r>
              <a:rPr lang="ru-RU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Познакомить учащихся с творческой историей поэмы, с особенностями жанра и композиции романа</a:t>
            </a:r>
          </a:p>
          <a:p>
            <a:pPr>
              <a:buFont typeface="Arial" charset="0"/>
              <a:buNone/>
              <a:defRPr/>
            </a:pPr>
            <a:endParaRPr lang="ru-RU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Grp="1"/>
          </p:cNvSpPr>
          <p:nvPr>
            <p:ph type="body" idx="4294967295"/>
          </p:nvPr>
        </p:nvSpPr>
        <p:spPr>
          <a:xfrm>
            <a:off x="285750" y="0"/>
            <a:ext cx="4857750" cy="6500813"/>
          </a:xfrm>
          <a:solidFill>
            <a:schemeClr val="accent4">
              <a:lumMod val="60000"/>
              <a:lumOff val="40000"/>
            </a:schemeClr>
          </a:solidFill>
          <a:ln>
            <a:solidFill>
              <a:srgbClr val="3237A0"/>
            </a:solidFill>
          </a:ln>
        </p:spPr>
        <p:txBody>
          <a:bodyPr/>
          <a:lstStyle/>
          <a:p>
            <a:pPr>
              <a:buFont typeface="Arial" charset="0"/>
              <a:buNone/>
              <a:defRPr/>
            </a:pPr>
            <a:endParaRPr lang="ru-RU" sz="44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  <a:p>
            <a:pPr>
              <a:buFont typeface="Arial" charset="0"/>
              <a:buNone/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«Я задумал изложить в связном рассказе все, что я знаю о народе, все, что мне привелось услышать из уст его, и я затеял «Кому на Руси жить хорошо».</a:t>
            </a:r>
          </a:p>
          <a:p>
            <a:pPr>
              <a:buFont typeface="Arial" charset="0"/>
              <a:buNone/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                         (Н.А.Некрасов)</a:t>
            </a:r>
          </a:p>
        </p:txBody>
      </p:sp>
      <p:pic>
        <p:nvPicPr>
          <p:cNvPr id="16387" name="Picture 3" descr="C:\Users\User\Desktop\Иллюстрации\cov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0" y="642938"/>
            <a:ext cx="3489325" cy="5400675"/>
          </a:xfrm>
          <a:prstGeom prst="rect">
            <a:avLst/>
          </a:prstGeom>
          <a:solidFill>
            <a:srgbClr val="7030A0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/>
          </p:cNvSpPr>
          <p:nvPr>
            <p:ph type="title" idx="4294967295"/>
          </p:nvPr>
        </p:nvSpPr>
        <p:spPr>
          <a:solidFill>
            <a:schemeClr val="accent4">
              <a:lumMod val="60000"/>
              <a:lumOff val="40000"/>
            </a:schemeClr>
          </a:solidFill>
          <a:ln>
            <a:solidFill>
              <a:srgbClr val="3237A0"/>
            </a:solidFill>
          </a:ln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Жанр поэмы</a:t>
            </a:r>
          </a:p>
        </p:txBody>
      </p:sp>
      <p:sp>
        <p:nvSpPr>
          <p:cNvPr id="31747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600200"/>
            <a:ext cx="4757738" cy="4900613"/>
          </a:xfrm>
          <a:solidFill>
            <a:schemeClr val="accent4">
              <a:lumMod val="60000"/>
              <a:lumOff val="40000"/>
            </a:schemeClr>
          </a:solidFill>
          <a:ln>
            <a:solidFill>
              <a:srgbClr val="3237A0"/>
            </a:solidFill>
          </a:ln>
        </p:spPr>
        <p:txBody>
          <a:bodyPr/>
          <a:lstStyle/>
          <a:p>
            <a:pPr>
              <a:buFont typeface="Arial" pitchFamily="34" charset="0"/>
              <a:buChar char="•"/>
              <a:defRPr/>
            </a:pPr>
            <a:r>
              <a:rPr lang="ru-RU" sz="1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Автор так определяет жанр поэмы: «Это будет эпопея современной крестьянской жизни», что указывает на масштабность замысла, на незавершенность, свойственную любой эпопее (жизнь народная безгранична и неисчерпаема).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1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В.Г.Белинский считал, что содержание эпопеи должно составлять «сущность… жизни, состояние и быт народа… Посему народность есть одно из основных условий эпической поэмы: сам поэт еще смотрит на события своей личности».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1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Автор поднял проблемы социальные и экономические, психологические и нравственные.</a:t>
            </a:r>
          </a:p>
        </p:txBody>
      </p:sp>
      <p:pic>
        <p:nvPicPr>
          <p:cNvPr id="17412" name="Picture 4" descr="C:\Users\User\Desktop\Иллюстрации\кому на руси...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125" y="1643063"/>
            <a:ext cx="3143250" cy="4857750"/>
          </a:xfrm>
          <a:prstGeom prst="rect">
            <a:avLst/>
          </a:prstGeom>
          <a:solidFill>
            <a:srgbClr val="7030A0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/>
          </p:cNvSpPr>
          <p:nvPr>
            <p:ph type="title" idx="4294967295"/>
          </p:nvPr>
        </p:nvSpPr>
        <p:spPr>
          <a:solidFill>
            <a:schemeClr val="accent4">
              <a:lumMod val="60000"/>
              <a:lumOff val="40000"/>
            </a:schemeClr>
          </a:solidFill>
          <a:ln>
            <a:solidFill>
              <a:srgbClr val="3237A0"/>
            </a:solidFill>
          </a:ln>
        </p:spPr>
        <p:txBody>
          <a:bodyPr/>
          <a:lstStyle/>
          <a:p>
            <a:pPr>
              <a:defRPr/>
            </a:pPr>
            <a:r>
              <a:rPr lang="ru-RU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Своеобразие композиции поэмы</a:t>
            </a:r>
          </a:p>
        </p:txBody>
      </p:sp>
      <p:sp>
        <p:nvSpPr>
          <p:cNvPr id="32771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600200"/>
            <a:ext cx="8229600" cy="4972050"/>
          </a:xfrm>
          <a:solidFill>
            <a:schemeClr val="accent4">
              <a:lumMod val="60000"/>
              <a:lumOff val="40000"/>
            </a:schemeClr>
          </a:solidFill>
          <a:ln>
            <a:solidFill>
              <a:srgbClr val="3237A0"/>
            </a:solidFill>
          </a:ln>
        </p:spPr>
        <p:txBody>
          <a:bodyPr/>
          <a:lstStyle/>
          <a:p>
            <a:pPr>
              <a:buFont typeface="Arial" pitchFamily="34" charset="0"/>
              <a:buChar char="•"/>
              <a:defRPr/>
            </a:pP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Своеобразие композиции поэмы обусловлено сочетанием эпического повествования с лирическими отступлениями.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Автономность глав поэмы и относительно свободное обращение со временем и пространством объясняется жанровой спецификой произведения.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/>
          </p:cNvSpPr>
          <p:nvPr>
            <p:ph type="title" idx="4294967295"/>
          </p:nvPr>
        </p:nvSpPr>
        <p:spPr>
          <a:solidFill>
            <a:schemeClr val="accent4">
              <a:lumMod val="60000"/>
              <a:lumOff val="40000"/>
            </a:schemeClr>
          </a:solidFill>
          <a:ln>
            <a:solidFill>
              <a:srgbClr val="3237A0"/>
            </a:solidFill>
          </a:ln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Идея поэмы</a:t>
            </a:r>
          </a:p>
        </p:txBody>
      </p:sp>
      <p:sp>
        <p:nvSpPr>
          <p:cNvPr id="33795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600200"/>
            <a:ext cx="8229600" cy="4900613"/>
          </a:xfrm>
          <a:solidFill>
            <a:schemeClr val="accent4">
              <a:lumMod val="60000"/>
              <a:lumOff val="40000"/>
            </a:schemeClr>
          </a:solidFill>
          <a:ln>
            <a:solidFill>
              <a:srgbClr val="3237A0"/>
            </a:solidFill>
          </a:ln>
        </p:spPr>
        <p:txBody>
          <a:bodyPr/>
          <a:lstStyle/>
          <a:p>
            <a:pPr>
              <a:buFont typeface="Arial" pitchFamily="34" charset="0"/>
              <a:buChar char="•"/>
              <a:defRPr/>
            </a:pP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Центральная идея поэмы заключена уже в «Прологе».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Известный литературовед Н.Н.Скатов считает, что, «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введя «Пролог», Некрасов стремился сразу же обнажить главную, коренную мысль – идею своей поэмы, указать на значительность ее, предупредить о грандиозности и долговременности событий, которые в поэме совершаются</a:t>
            </a: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/>
          </p:cNvSpPr>
          <p:nvPr>
            <p:ph type="title" idx="4294967295"/>
          </p:nvPr>
        </p:nvSpPr>
        <p:spPr>
          <a:solidFill>
            <a:schemeClr val="accent4">
              <a:lumMod val="60000"/>
              <a:lumOff val="40000"/>
            </a:schemeClr>
          </a:solidFill>
          <a:ln>
            <a:solidFill>
              <a:srgbClr val="3237A0"/>
            </a:solidFill>
          </a:ln>
        </p:spPr>
        <p:txBody>
          <a:bodyPr/>
          <a:lstStyle/>
          <a:p>
            <a:pPr>
              <a:defRPr/>
            </a:pPr>
            <a:r>
              <a:rPr lang="ru-RU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Анализ художественного своеобразия поэмы</a:t>
            </a:r>
          </a:p>
        </p:txBody>
      </p:sp>
      <p:sp>
        <p:nvSpPr>
          <p:cNvPr id="34819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600200"/>
            <a:ext cx="8229600" cy="4900613"/>
          </a:xfrm>
          <a:solidFill>
            <a:schemeClr val="accent4">
              <a:lumMod val="60000"/>
              <a:lumOff val="40000"/>
            </a:schemeClr>
          </a:solidFill>
          <a:ln>
            <a:solidFill>
              <a:srgbClr val="3237A0"/>
            </a:solidFill>
          </a:ln>
        </p:spPr>
        <p:txBody>
          <a:bodyPr/>
          <a:lstStyle/>
          <a:p>
            <a:pPr>
              <a:buFont typeface="+mj-lt"/>
              <a:buAutoNum type="arabicPeriod"/>
              <a:defRPr/>
            </a:pP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Сквозной образ произведений Некрасова – образ дороги (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символическое отражение крестного пути России в поисках истины</a:t>
            </a: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</a:t>
            </a:r>
          </a:p>
          <a:p>
            <a:pPr>
              <a:buFont typeface="+mj-lt"/>
              <a:buAutoNum type="arabicPeriod"/>
              <a:defRPr/>
            </a:pP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Фольклорные мотивы поэмы: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Волшебная сказка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Былина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Народная песня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Притча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Легенда </a:t>
            </a:r>
          </a:p>
        </p:txBody>
      </p:sp>
      <p:pic>
        <p:nvPicPr>
          <p:cNvPr id="20484" name="Picture 4" descr="C:\Users\User\Desktop\Иллюстрации\кому на Руси... Скатерть - самобран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75" y="3500438"/>
            <a:ext cx="2243138" cy="2786062"/>
          </a:xfrm>
          <a:prstGeom prst="rect">
            <a:avLst/>
          </a:prstGeom>
          <a:solidFill>
            <a:srgbClr val="7030A0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/>
          </p:cNvSpPr>
          <p:nvPr>
            <p:ph type="title" idx="4294967295"/>
          </p:nvPr>
        </p:nvSpPr>
        <p:spPr>
          <a:solidFill>
            <a:schemeClr val="accent4">
              <a:lumMod val="60000"/>
              <a:lumOff val="40000"/>
            </a:schemeClr>
          </a:solidFill>
          <a:ln>
            <a:solidFill>
              <a:srgbClr val="3237A0"/>
            </a:solidFill>
          </a:ln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Вывод </a:t>
            </a:r>
          </a:p>
        </p:txBody>
      </p:sp>
      <p:sp>
        <p:nvSpPr>
          <p:cNvPr id="35843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600200"/>
            <a:ext cx="8229600" cy="4972050"/>
          </a:xfrm>
          <a:solidFill>
            <a:schemeClr val="accent4">
              <a:lumMod val="60000"/>
              <a:lumOff val="40000"/>
            </a:schemeClr>
          </a:solidFill>
          <a:ln>
            <a:solidFill>
              <a:srgbClr val="3237A0"/>
            </a:solidFill>
          </a:ln>
        </p:spPr>
        <p:txBody>
          <a:bodyPr/>
          <a:lstStyle/>
          <a:p>
            <a:pPr>
              <a:buFont typeface="Arial" pitchFamily="34" charset="0"/>
              <a:buChar char="•"/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Приступая к работе над столь грандиозным произведением, Некрасов поставил перед собой сложную задачу – показать в поэме состояние Руси в пореформенный период, а также прошлое и настоящее народа и заявить о путях возможного преобразования существующего положения.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/>
          </p:cNvSpPr>
          <p:nvPr>
            <p:ph type="title" idx="4294967295"/>
          </p:nvPr>
        </p:nvSpPr>
        <p:spPr>
          <a:solidFill>
            <a:schemeClr val="accent4">
              <a:lumMod val="60000"/>
              <a:lumOff val="40000"/>
            </a:schemeClr>
          </a:solidFill>
          <a:ln>
            <a:solidFill>
              <a:srgbClr val="3237A0"/>
            </a:solidFill>
          </a:ln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Домашнее задание</a:t>
            </a:r>
          </a:p>
        </p:txBody>
      </p:sp>
      <p:sp>
        <p:nvSpPr>
          <p:cNvPr id="36867" name="Rectangle 3"/>
          <p:cNvSpPr>
            <a:spLocks noGrp="1"/>
          </p:cNvSpPr>
          <p:nvPr>
            <p:ph type="body" idx="4294967295"/>
          </p:nvPr>
        </p:nvSpPr>
        <p:spPr>
          <a:solidFill>
            <a:schemeClr val="accent4">
              <a:lumMod val="60000"/>
              <a:lumOff val="40000"/>
            </a:schemeClr>
          </a:solidFill>
          <a:ln>
            <a:solidFill>
              <a:srgbClr val="3237A0"/>
            </a:solidFill>
          </a:ln>
        </p:spPr>
        <p:txBody>
          <a:bodyPr/>
          <a:lstStyle/>
          <a:p>
            <a:pPr>
              <a:buFont typeface="+mj-lt"/>
              <a:buAutoNum type="arabicPeriod"/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Прочитать главу «Последыш» из поэмы Некрасова «Кому на Руси жить хорошо»</a:t>
            </a:r>
          </a:p>
          <a:p>
            <a:pPr>
              <a:buFont typeface="+mj-lt"/>
              <a:buAutoNum type="arabicPeriod"/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Составить цитатные характеристики крестьян</a:t>
            </a:r>
          </a:p>
          <a:p>
            <a:pPr>
              <a:buFont typeface="+mj-lt"/>
              <a:buAutoNum type="arabicPeriod"/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(индивидуальные). Подготовить характеристики образов помещиков: Оболта-Оболдуева и Утятина.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олубые линии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Другая 2">
      <a:majorFont>
        <a:latin typeface="Vesna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Голубые линии</Template>
  <TotalTime>104</TotalTime>
  <Words>353</Words>
  <Application>Microsoft Office PowerPoint</Application>
  <PresentationFormat>Экран (4:3)</PresentationFormat>
  <Paragraphs>31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Голубые линии</vt:lpstr>
      <vt:lpstr>Поэма Н.А.Некрасова «Кому на Руси жить хорошо». Замысел, жанр, композиция</vt:lpstr>
      <vt:lpstr>Цель </vt:lpstr>
      <vt:lpstr>Слайд 3</vt:lpstr>
      <vt:lpstr>Жанр поэмы</vt:lpstr>
      <vt:lpstr>Своеобразие композиции поэмы</vt:lpstr>
      <vt:lpstr>Идея поэмы</vt:lpstr>
      <vt:lpstr>Анализ художественного своеобразия поэмы</vt:lpstr>
      <vt:lpstr>Вывод </vt:lpstr>
      <vt:lpstr>Домашнее задание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Компьютер</dc:creator>
  <cp:lastModifiedBy>Николай</cp:lastModifiedBy>
  <cp:revision>14</cp:revision>
  <dcterms:created xsi:type="dcterms:W3CDTF">2009-09-07T18:55:44Z</dcterms:created>
  <dcterms:modified xsi:type="dcterms:W3CDTF">2013-07-26T11:03:28Z</dcterms:modified>
</cp:coreProperties>
</file>