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77" r:id="rId12"/>
    <p:sldId id="278" r:id="rId13"/>
    <p:sldId id="279" r:id="rId14"/>
    <p:sldId id="280" r:id="rId15"/>
    <p:sldId id="266" r:id="rId16"/>
    <p:sldId id="272" r:id="rId17"/>
    <p:sldId id="268" r:id="rId18"/>
    <p:sldId id="273" r:id="rId19"/>
    <p:sldId id="270" r:id="rId20"/>
    <p:sldId id="269" r:id="rId21"/>
    <p:sldId id="271" r:id="rId22"/>
    <p:sldId id="281" r:id="rId23"/>
    <p:sldId id="282" r:id="rId24"/>
    <p:sldId id="274" r:id="rId25"/>
    <p:sldId id="275" r:id="rId26"/>
    <p:sldId id="285" r:id="rId27"/>
    <p:sldId id="286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93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CBA06A81-9C20-452D-8C78-4C22032A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A5821-7DC1-411D-AA77-FD25F7F9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E373-FA13-42C3-87EF-4672D06A2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7193-9224-4264-8569-F50486F45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5C60-9217-4886-ABEB-3EFAECA1B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A1BF-F2F7-4F42-8999-97AFCBEDC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F1EA-7AC6-4621-89F5-3AA6ED7DA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1ED1-5CF1-4825-81DD-3CDDE7590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9913-7349-4994-AC12-CF93D0607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CD98-21D7-41E9-B834-5D5A9EF1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2AF1-88D8-4D7F-9912-5A953456A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5A01-5FAC-42BC-A56B-36EDA965A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4E0DB8B9-6C4C-4AA9-A38B-41896480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815263" cy="2500312"/>
          </a:xfrm>
        </p:spPr>
        <p:txBody>
          <a:bodyPr/>
          <a:lstStyle/>
          <a:p>
            <a:pPr eaLnBrk="1" hangingPunct="1"/>
            <a:r>
              <a:rPr lang="ru-RU" b="1" i="1" smtClean="0"/>
              <a:t>Иван Сергеевич Тургенев</a:t>
            </a:r>
            <a:br>
              <a:rPr lang="ru-RU" b="1" i="1" smtClean="0"/>
            </a:br>
            <a:r>
              <a:rPr lang="ru-RU" smtClean="0"/>
              <a:t> </a:t>
            </a:r>
            <a:r>
              <a:rPr lang="ru-RU" sz="3200" smtClean="0"/>
              <a:t>«Вся моя биография в моих сочинениях». </a:t>
            </a:r>
            <a:r>
              <a:rPr lang="ru-RU" b="1" i="1" smtClean="0"/>
              <a:t/>
            </a:r>
            <a:br>
              <a:rPr lang="ru-RU" b="1" i="1" smtClean="0"/>
            </a:br>
            <a:endParaRPr lang="ru-RU" b="1" i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29187" y="5286361"/>
            <a:ext cx="4214813" cy="1571639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Подготовила учитель русского языка и литературы ГБОУ СОШ № 402                                               ОКСЕНЕНКО Наталия Борисовна</a:t>
            </a:r>
          </a:p>
          <a:p>
            <a:pPr eaLnBrk="1" hangingPunct="1"/>
            <a:r>
              <a:rPr lang="ru-RU" sz="1800" dirty="0" smtClean="0"/>
              <a:t>2010 г.</a:t>
            </a:r>
          </a:p>
        </p:txBody>
      </p:sp>
      <p:pic>
        <p:nvPicPr>
          <p:cNvPr id="4" name="Picture 4" descr="C:\Documents and Settings\АННА\Мои документы\Мои рисунки\Новая папка (3)\Турген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71744"/>
            <a:ext cx="2928958" cy="39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eaLnBrk="1" hangingPunct="1"/>
            <a:r>
              <a:rPr lang="ru-RU" b="1" i="1" smtClean="0"/>
              <a:t>Творческая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25"/>
            <a:ext cx="7772400" cy="4524375"/>
          </a:xfrm>
        </p:spPr>
        <p:txBody>
          <a:bodyPr/>
          <a:lstStyle/>
          <a:p>
            <a:pPr eaLnBrk="1" hangingPunct="1"/>
            <a:r>
              <a:rPr lang="ru-RU" sz="3600" b="1" smtClean="0"/>
              <a:t>1844 </a:t>
            </a:r>
            <a:r>
              <a:rPr lang="ru-RU" sz="3600" smtClean="0"/>
              <a:t>- поэма «Параша» (Белинский хвалил, сказал, что она пахнет земляникой). </a:t>
            </a:r>
          </a:p>
          <a:p>
            <a:pPr eaLnBrk="1" hangingPunct="1"/>
            <a:r>
              <a:rPr lang="ru-RU" sz="3600" b="1" smtClean="0"/>
              <a:t>1847</a:t>
            </a:r>
            <a:r>
              <a:rPr lang="ru-RU" sz="3600" smtClean="0"/>
              <a:t> - написан первый серьёзный рассказ — «Хорь и Калиныч».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i="1" smtClean="0"/>
              <a:t>Цикл «Записки охотника».</a:t>
            </a:r>
            <a:br>
              <a:rPr lang="ru-RU" i="1" smtClean="0"/>
            </a:br>
            <a:r>
              <a:rPr lang="ru-RU" sz="2800" i="1" smtClean="0"/>
              <a:t>(1847-1852)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572500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«Хорь и Калиныч», «Бурмистр», «Контора», «Смерть», «Бежин луг», «Уездный лекарь», «Гамлет Щигровского уезда», «Два помещика».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Тематика: изображение духовного облика крепостного крестьянина, протест против крепостничества, призыв к освобождению народа от помещичьего ига.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Впервые в русской литературе звучит тема самоценности, нравственной значимости людей из народа.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r>
              <a:rPr lang="ru-RU" sz="3600" smtClean="0"/>
              <a:t>«Под этим именем я собрал и сосредоточил все, против чего я решил бороться до конца, с чем поклялся никогда не примиряться… Это была моя аннибаловская </a:t>
            </a:r>
            <a:br>
              <a:rPr lang="ru-RU" sz="3600" smtClean="0"/>
            </a:br>
            <a:r>
              <a:rPr lang="ru-RU" sz="3600" smtClean="0"/>
              <a:t>клятва…»</a:t>
            </a:r>
            <a:br>
              <a:rPr lang="ru-RU" sz="3600" smtClean="0"/>
            </a:br>
            <a:r>
              <a:rPr lang="ru-RU" sz="3600" smtClean="0"/>
              <a:t>Писатель не скрывает забитости и темноты, свойственных крестьянской массе, но при этом показывает творческие и поэтические начала.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214438"/>
          </a:xfrm>
        </p:spPr>
        <p:txBody>
          <a:bodyPr/>
          <a:lstStyle/>
          <a:p>
            <a:r>
              <a:rPr lang="ru-RU" i="1" smtClean="0"/>
              <a:t>Пьесы-комедии (1846-1851)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5429250"/>
          </a:xfrm>
        </p:spPr>
        <p:txBody>
          <a:bodyPr/>
          <a:lstStyle/>
          <a:p>
            <a:pPr eaLnBrk="1" hangingPunct="1"/>
            <a:r>
              <a:rPr lang="ru-RU" smtClean="0"/>
              <a:t>«Безденежье», «Завтрак у предводителя», «Разговор на большой дороге», «Месяц в деревне».</a:t>
            </a:r>
          </a:p>
          <a:p>
            <a:pPr eaLnBrk="1" hangingPunct="1"/>
            <a:r>
              <a:rPr lang="ru-RU" smtClean="0"/>
              <a:t>Повести продолжают сатирические принципы драматургии Гоголя, социально-психологические проблемы эпохи.</a:t>
            </a:r>
          </a:p>
          <a:p>
            <a:pPr eaLnBrk="1" hangingPunct="1"/>
            <a:r>
              <a:rPr lang="ru-RU" smtClean="0"/>
              <a:t>Пьесы оказали воздействие на русских драматургов А.Н.Островского и А.П.Чехова.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57313"/>
          </a:xfrm>
        </p:spPr>
        <p:txBody>
          <a:bodyPr/>
          <a:lstStyle/>
          <a:p>
            <a:r>
              <a:rPr lang="ru-RU" i="1" smtClean="0"/>
              <a:t>Повести зрелого периода</a:t>
            </a:r>
            <a:br>
              <a:rPr lang="ru-RU" i="1" smtClean="0"/>
            </a:br>
            <a:r>
              <a:rPr lang="ru-RU" sz="3200" i="1" smtClean="0"/>
              <a:t>1854 – 1856 г.г.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501062" cy="4595812"/>
          </a:xfrm>
        </p:spPr>
        <p:txBody>
          <a:bodyPr/>
          <a:lstStyle/>
          <a:p>
            <a:r>
              <a:rPr lang="ru-RU" sz="3600" smtClean="0"/>
              <a:t>«Муму», «Постоялый двор», «Дневник лишнего человека», «Яков Пасынков», «Переписка».</a:t>
            </a:r>
          </a:p>
          <a:p>
            <a:r>
              <a:rPr lang="ru-RU" sz="3600" smtClean="0"/>
              <a:t>Темы исторических судеб дворянской и разночинской интеллигенции.</a:t>
            </a:r>
          </a:p>
          <a:p>
            <a:r>
              <a:rPr lang="ru-RU" sz="3600" smtClean="0"/>
              <a:t>Пьесы оказали воздействие на русских драматургов А.Н.Островского, А.П.Чехова.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 smtClean="0"/>
              <a:t>Романы И.С.Тургенева</a:t>
            </a:r>
            <a:endParaRPr lang="ru-RU" sz="20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75"/>
            <a:ext cx="7772400" cy="52863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 каждом из его романов запечатлён конкретный момент исторического бытия России.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3600" dirty="0" smtClean="0"/>
              <a:t>«Рудин» (</a:t>
            </a:r>
            <a:r>
              <a:rPr lang="ru-RU" sz="3600" b="1" dirty="0" smtClean="0"/>
              <a:t>1856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«Накануне» (</a:t>
            </a:r>
            <a:r>
              <a:rPr lang="ru-RU" sz="3600" b="1" dirty="0" smtClean="0"/>
              <a:t>1859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«Дворянское гнездо» (</a:t>
            </a:r>
            <a:r>
              <a:rPr lang="ru-RU" sz="3600" b="1" dirty="0" smtClean="0"/>
              <a:t>1860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«Отцы и дети» (</a:t>
            </a:r>
            <a:r>
              <a:rPr lang="ru-RU" sz="3600" b="1" dirty="0" smtClean="0"/>
              <a:t>1862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«Дым» (</a:t>
            </a:r>
            <a:r>
              <a:rPr lang="ru-RU" sz="3600" b="1" dirty="0" smtClean="0"/>
              <a:t>1867</a:t>
            </a:r>
            <a:r>
              <a:rPr lang="ru-RU" sz="3600" dirty="0" smtClean="0"/>
              <a:t>)</a:t>
            </a:r>
          </a:p>
          <a:p>
            <a:pPr eaLnBrk="1" hangingPunct="1">
              <a:defRPr/>
            </a:pPr>
            <a:r>
              <a:rPr lang="ru-RU" sz="3600" dirty="0" smtClean="0"/>
              <a:t>«Новь» (</a:t>
            </a:r>
            <a:r>
              <a:rPr lang="ru-RU" sz="3600" b="1" dirty="0" smtClean="0"/>
              <a:t>1877</a:t>
            </a:r>
            <a:r>
              <a:rPr lang="ru-RU" sz="3600" dirty="0" smtClean="0"/>
              <a:t>).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pPr eaLnBrk="1" hangingPunct="1"/>
            <a:r>
              <a:rPr lang="ru-RU" b="1" i="1" smtClean="0"/>
              <a:t>«Рудин» (1856)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0" y="1214438"/>
            <a:ext cx="4000500" cy="5357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«Рудин» - описывает облик человека 1840-х годов, его реальный вклад в историю.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mtClean="0"/>
              <a:t>роман о лишнем человеке </a:t>
            </a:r>
            <a:r>
              <a:rPr lang="ru-RU" sz="2400" smtClean="0"/>
              <a:t>(«Дневник лишнего человека», 1850)</a:t>
            </a:r>
          </a:p>
        </p:txBody>
      </p:sp>
      <p:pic>
        <p:nvPicPr>
          <p:cNvPr id="9218" name="Picture 2" descr="C:\Documents and Settings\АННА\Мои документы\Мои рисунки\Новая папка (3)\0_5_505_118519554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14438"/>
            <a:ext cx="4572000" cy="5357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 smtClean="0"/>
              <a:t>«Рудин»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858250" cy="5286375"/>
          </a:xfrm>
        </p:spPr>
        <p:txBody>
          <a:bodyPr/>
          <a:lstStyle/>
          <a:p>
            <a:pPr eaLnBrk="1" hangingPunct="1"/>
            <a:r>
              <a:rPr lang="ru-RU" sz="4000" smtClean="0"/>
              <a:t>Рудин жаждет деятельности, постоянно о ней говорит, пишет планы, создаёт прожекты, мечтает, увлекает молодые сердца, но ничего реально не делает. </a:t>
            </a:r>
          </a:p>
          <a:p>
            <a:pPr eaLnBrk="1" hangingPunct="1"/>
            <a:r>
              <a:rPr lang="ru-RU" sz="4000" b="1" i="1" smtClean="0"/>
              <a:t>Роман о невероятной силе и слабости слова.</a:t>
            </a:r>
            <a:r>
              <a:rPr lang="ru-RU" sz="4000" smtClean="0"/>
              <a:t> </a:t>
            </a:r>
            <a:endParaRPr lang="ru-RU" sz="4000" b="1" i="1" smtClean="0"/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38"/>
          </a:xfrm>
        </p:spPr>
        <p:txBody>
          <a:bodyPr/>
          <a:lstStyle/>
          <a:p>
            <a:pPr eaLnBrk="1" hangingPunct="1"/>
            <a:r>
              <a:rPr lang="ru-RU" b="1" i="1" smtClean="0"/>
              <a:t>«Дворянское гнездо» (1858)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1357313"/>
            <a:ext cx="5214937" cy="5214937"/>
          </a:xfrm>
        </p:spPr>
        <p:txBody>
          <a:bodyPr/>
          <a:lstStyle/>
          <a:p>
            <a:pPr eaLnBrk="1" hangingPunct="1"/>
            <a:r>
              <a:rPr lang="ru-RU" smtClean="0"/>
              <a:t>«Дворянское гнездо» — самый лиричный из романов много любви. </a:t>
            </a:r>
          </a:p>
          <a:p>
            <a:pPr eaLnBrk="1" hangingPunct="1"/>
            <a:r>
              <a:rPr lang="ru-RU" smtClean="0"/>
              <a:t>Образ “тургеневской девушки” - Лиза Калитина. </a:t>
            </a:r>
          </a:p>
          <a:p>
            <a:pPr eaLnBrk="1" hangingPunct="1"/>
            <a:r>
              <a:rPr lang="ru-RU" smtClean="0"/>
              <a:t>Единственный  роман, безоговорочно принятый публикой                                      как шедевр.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0242" name="Picture 2" descr="C:\Documents and Settings\АННА\Мои документы\Мои рисунки\Новая папка (3)\Гнездо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500188"/>
            <a:ext cx="3571875" cy="500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285875"/>
          </a:xfrm>
        </p:spPr>
        <p:txBody>
          <a:bodyPr/>
          <a:lstStyle/>
          <a:p>
            <a:pPr eaLnBrk="1" hangingPunct="1"/>
            <a:r>
              <a:rPr lang="ru-RU" b="1" i="1" smtClean="0"/>
              <a:t>«Дворянское гнездо» (1858)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715375" cy="5214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        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основное действие приходится на 1842 год, посвящён судьбам русского дворянства, постепенно сходящего с исторической сцены. </a:t>
            </a:r>
          </a:p>
          <a:p>
            <a:pPr eaLnBrk="1" hangingPunct="1"/>
            <a:endParaRPr lang="ru-RU" smtClean="0"/>
          </a:p>
        </p:txBody>
      </p:sp>
      <p:pic>
        <p:nvPicPr>
          <p:cNvPr id="11267" name="Picture 3" descr="C:\Documents and Settings\АННА\Мои документы\Мои рисунки\Новая папка (3)\дворян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57313"/>
            <a:ext cx="5286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r>
              <a:rPr lang="ru-RU" b="1" i="1" smtClean="0"/>
              <a:t>Иван Сергеевич Тургенев</a:t>
            </a:r>
            <a:endParaRPr lang="ru-RU" smtClean="0"/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352925" cy="4667250"/>
          </a:xfrm>
        </p:spPr>
        <p:txBody>
          <a:bodyPr/>
          <a:lstStyle/>
          <a:p>
            <a:r>
              <a:rPr lang="ru-RU" smtClean="0"/>
              <a:t>Вместе с Толстым и Достоевским вошёл в тройку русских писателей-титанов, впервые заговоривших </a:t>
            </a:r>
            <a:r>
              <a:rPr lang="ru-RU" b="1" i="1" smtClean="0"/>
              <a:t>о тайной жизни души человеческой</a:t>
            </a:r>
            <a:r>
              <a:rPr lang="ru-RU" smtClean="0"/>
              <a:t>. Летописец уходящей дворянской эпохи.</a:t>
            </a:r>
          </a:p>
          <a:p>
            <a:endParaRPr lang="ru-RU" smtClean="0"/>
          </a:p>
        </p:txBody>
      </p:sp>
      <p:pic>
        <p:nvPicPr>
          <p:cNvPr id="5" name="Picture 4" descr="C:\Documents and Settings\АННА\Мои документы\Мои рисунки\Новая папка (3)\Турген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357313"/>
            <a:ext cx="3765550" cy="5072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pPr eaLnBrk="1" hangingPunct="1"/>
            <a:r>
              <a:rPr lang="ru-RU" b="1" i="1" smtClean="0"/>
              <a:t>«Накануне» (1859)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5572125"/>
          </a:xfrm>
        </p:spPr>
        <p:txBody>
          <a:bodyPr/>
          <a:lstStyle/>
          <a:p>
            <a:pPr eaLnBrk="1" hangingPunct="1"/>
            <a:r>
              <a:rPr lang="ru-RU" sz="4000" smtClean="0"/>
              <a:t>Роман спровоцировал раскол в «Современнике» (Добролюбов: « Нет ещё русского героя, который бы пошёл супротив “внутренних турок”, как Инсаров — супротив внешних». А Тургенев уже побывал в ссылке и не хотел крупных неприятностей, причём на ровном месте.</a:t>
            </a:r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142875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«Накануне»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8" y="1285875"/>
            <a:ext cx="5357812" cy="5214938"/>
          </a:xfrm>
        </p:spPr>
        <p:txBody>
          <a:bodyPr/>
          <a:lstStyle/>
          <a:p>
            <a:pPr eaLnBrk="1" hangingPunct="1"/>
            <a:r>
              <a:rPr lang="ru-RU" sz="3200" smtClean="0"/>
              <a:t>События относятся к 1853 году. Смысл жизни болгарина Инсарова — в освобождении Болгарии от власти турок, это  становится и делом Елены, вышедшей за Инсарова замуж. Полезное дело, которое так искал Рудин, наконец, нашлось. </a:t>
            </a:r>
          </a:p>
        </p:txBody>
      </p:sp>
      <p:pic>
        <p:nvPicPr>
          <p:cNvPr id="8194" name="Picture 2" descr="C:\Documents and Settings\АННА\Мои документы\Мои рисунки\Новая папка (3)\Nehutyt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357313"/>
            <a:ext cx="3143250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85875"/>
          </a:xfrm>
        </p:spPr>
        <p:txBody>
          <a:bodyPr/>
          <a:lstStyle/>
          <a:p>
            <a:r>
              <a:rPr lang="ru-RU" b="1" i="1" smtClean="0"/>
              <a:t>«Отцы и дети» </a:t>
            </a:r>
            <a:r>
              <a:rPr lang="ru-RU" sz="3200" b="1" i="1" smtClean="0"/>
              <a:t>(1862)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858250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smtClean="0"/>
              <a:t>Полемика, конфликт идейных, социальных, исторических, философских, нравственных концессий 50-х  - 60-ых гг.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/>
              <a:t>Главный герой – разночинец Базаров – тип человека новейшего поколения.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/>
              <a:t>Роман вызвал полемику из-за особенностей изображения детей, т.е. революционной демократической молодежи.</a:t>
            </a:r>
          </a:p>
          <a:p>
            <a:pPr eaLnBrk="1" hangingPunct="1">
              <a:lnSpc>
                <a:spcPct val="90000"/>
              </a:lnSpc>
            </a:pPr>
            <a:endParaRPr lang="ru-RU" sz="36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r>
              <a:rPr lang="ru-RU" b="1" i="1" smtClean="0"/>
              <a:t>«Отцы и дети»</a:t>
            </a:r>
          </a:p>
        </p:txBody>
      </p:sp>
      <p:pic>
        <p:nvPicPr>
          <p:cNvPr id="25603" name="Picture 2" descr="C:\Documents and Settings\АННА\Мои документы\Мои рисунки\Новая папка (3)\Отцы и де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00188"/>
            <a:ext cx="3786188" cy="4786312"/>
          </a:xfrm>
          <a:noFill/>
        </p:spPr>
      </p:pic>
      <p:pic>
        <p:nvPicPr>
          <p:cNvPr id="2560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428750"/>
            <a:ext cx="4429125" cy="485775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atin typeface="+mn-lt"/>
                <a:ea typeface="+mn-ea"/>
                <a:cs typeface="+mn-cs"/>
              </a:rPr>
              <a:t>«Дым»                  «Новь»</a:t>
            </a:r>
            <a:endParaRPr lang="ru-RU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285875"/>
            <a:ext cx="4210050" cy="4810125"/>
          </a:xfrm>
        </p:spPr>
        <p:txBody>
          <a:bodyPr/>
          <a:lstStyle/>
          <a:p>
            <a:pPr eaLnBrk="1" hangingPunct="1"/>
            <a:r>
              <a:rPr lang="ru-RU" sz="3200" smtClean="0"/>
              <a:t> Роман-неудача. Действие происходит за границей, слишком много политических разговоров: тогда злободневных, теперь непонятных.</a:t>
            </a:r>
          </a:p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38"/>
            <a:ext cx="4210050" cy="4881562"/>
          </a:xfrm>
        </p:spPr>
        <p:txBody>
          <a:bodyPr/>
          <a:lstStyle/>
          <a:p>
            <a:pPr eaLnBrk="1" hangingPunct="1"/>
            <a:r>
              <a:rPr lang="ru-RU" sz="3200" smtClean="0"/>
              <a:t>Попытка реабилитации в глазах русской “прогрессивной” молодёжи. </a:t>
            </a:r>
          </a:p>
          <a:p>
            <a:pPr eaLnBrk="1" hangingPunct="1"/>
            <a:r>
              <a:rPr lang="ru-RU" sz="3200" smtClean="0"/>
              <a:t>Главный герой — революционер,  ужасный недотёпа.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5750"/>
            <a:ext cx="9144000" cy="6572250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/>
              <a:t>Таинственные оккультные повести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«Рассказ отца Алексея»</a:t>
            </a:r>
          </a:p>
          <a:p>
            <a:r>
              <a:rPr lang="ru-RU" smtClean="0"/>
              <a:t>«Собака»</a:t>
            </a:r>
          </a:p>
          <a:p>
            <a:r>
              <a:rPr lang="ru-RU" smtClean="0"/>
              <a:t>«Клара Милич»</a:t>
            </a:r>
          </a:p>
          <a:p>
            <a:r>
              <a:rPr lang="ru-RU" smtClean="0"/>
              <a:t>«Странная история»</a:t>
            </a:r>
          </a:p>
          <a:p>
            <a:r>
              <a:rPr lang="ru-RU" smtClean="0"/>
              <a:t>«Призраки»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19775"/>
          </a:xfrm>
        </p:spPr>
        <p:txBody>
          <a:bodyPr/>
          <a:lstStyle/>
          <a:p>
            <a:r>
              <a:rPr lang="ru-RU" smtClean="0"/>
              <a:t>«У счастья нет завтрашнего дня, у него нет и вчерашнего. Оно не помнит прошедшего, не думает о будущем, у него есть настоящее – одно мгновение»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Documents and Settings\АННА\Мои документы\Мои рисунки\Новая папка (3)\пейза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571500"/>
            <a:ext cx="4210050" cy="5929313"/>
          </a:xfrm>
          <a:noFill/>
        </p:spPr>
      </p:pic>
      <p:pic>
        <p:nvPicPr>
          <p:cNvPr id="30724" name="Picture 3" descr="C:\Documents and Settings\АННА\Мои документы\Мои рисунки\Новая папка (3)\спасско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571500"/>
            <a:ext cx="4572000" cy="592931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8" name="Picture 4" descr="C:\Documents and Settings\АННА\Мои документы\Мои рисунки\Новая папка (3)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Documents and Settings\АННА\Мои документы\Мои рисунки\Новая папка (3)\могил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3" y="357188"/>
            <a:ext cx="4929187" cy="62150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 Варвара Петровна Лутовинова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928688"/>
            <a:ext cx="5072062" cy="5643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Незаурядные способности, сильная воля, гордость, отсутствие любви превращались в желание властвовать, распоряжаться судьбами людей.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Дневник матери потряс сына: «Какая женщина!.. Да простит ей Бог все! Но какая жизнь!»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5125" name="Picture 5" descr="C:\Documents and Settings\АННА\Мои документы\Мои рисунки\Новая папка (3)\мать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428750"/>
            <a:ext cx="3143250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«Несколько слов о любви»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Именно от матери противоречия Тургенева к женщине: поклонение,  неприятие семьи, брака, «мещанского счастья».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Странная любовь к Полине Виардо. </a:t>
            </a:r>
            <a:r>
              <a:rPr lang="ru-RU" sz="2800" i="1" smtClean="0"/>
              <a:t>«Ах, мои чувства к Вам слишком велики и могучи. Я не могу больше жить вдали от Вас, я должен чувствовать Вашу близость, наслаждаться ею; день, когда мне не светили Ваши глаза,- день потерянный!»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Ее обликом навеяно стихотворение в прозе «Стой!»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Отец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8" y="1219200"/>
            <a:ext cx="4481512" cy="4114800"/>
          </a:xfrm>
        </p:spPr>
        <p:txBody>
          <a:bodyPr/>
          <a:lstStyle/>
          <a:p>
            <a:pPr eaLnBrk="1" hangingPunct="1"/>
            <a:r>
              <a:rPr lang="ru-RU" smtClean="0"/>
              <a:t>Офицер, выходец из старинного дворянского рода</a:t>
            </a:r>
            <a:r>
              <a:rPr lang="en-US" smtClean="0"/>
              <a:t>.</a:t>
            </a:r>
          </a:p>
          <a:p>
            <a:pPr eaLnBrk="1" hangingPunct="1"/>
            <a:r>
              <a:rPr lang="ru-RU" smtClean="0"/>
              <a:t>Послужил прототипом отца главного героя в повести “Первая любовь”. 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7" name="Picture 6" descr="отец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3786187" cy="52149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Впечатление детства.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6" descr="м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0"/>
            <a:ext cx="8143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186613" cy="928688"/>
          </a:xfrm>
        </p:spPr>
        <p:txBody>
          <a:bodyPr/>
          <a:lstStyle/>
          <a:p>
            <a:pPr eaLnBrk="1" hangingPunct="1"/>
            <a:r>
              <a:rPr lang="ru-RU" sz="3600" i="1" smtClean="0"/>
              <a:t>Университет (1833-1841)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28688"/>
            <a:ext cx="5568950" cy="5929312"/>
          </a:xfrm>
        </p:spPr>
        <p:txBody>
          <a:bodyPr/>
          <a:lstStyle/>
          <a:p>
            <a:pPr eaLnBrk="1" hangingPunct="1"/>
            <a:r>
              <a:rPr lang="ru-RU" sz="2800" b="1" smtClean="0"/>
              <a:t>1833 </a:t>
            </a:r>
            <a:r>
              <a:rPr lang="ru-RU" b="1" smtClean="0"/>
              <a:t>- </a:t>
            </a:r>
            <a:r>
              <a:rPr lang="ru-RU" smtClean="0"/>
              <a:t>Московский университет, перевёлся в Питер.</a:t>
            </a:r>
          </a:p>
          <a:p>
            <a:pPr eaLnBrk="1" hangingPunct="1"/>
            <a:r>
              <a:rPr lang="ru-RU" b="1" smtClean="0"/>
              <a:t>1838</a:t>
            </a:r>
            <a:r>
              <a:rPr lang="ru-RU" smtClean="0"/>
              <a:t> - отправился в Берлин”, слушал лекции по истории, философии, классической филологии. </a:t>
            </a:r>
          </a:p>
          <a:p>
            <a:pPr eaLnBrk="1" hangingPunct="1"/>
            <a:r>
              <a:rPr lang="ru-RU" smtClean="0"/>
              <a:t>Увлекся немецкой философией  Шеллинга, Канта, Фихте, диалектикой Фридриха Гегеля.</a:t>
            </a:r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7" descr="мол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32416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214438"/>
          </a:xfrm>
        </p:spPr>
        <p:txBody>
          <a:bodyPr/>
          <a:lstStyle/>
          <a:p>
            <a:pPr eaLnBrk="1" hangingPunct="1"/>
            <a:r>
              <a:rPr lang="ru-RU" b="1" i="1" smtClean="0"/>
              <a:t>Увлечение философией на западе: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57375"/>
            <a:ext cx="8101013" cy="4238625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Споры о русских “вечных” вопросах: “Что делать?”,  “Кто виноват?”,  “Быть или не быть?”</a:t>
            </a:r>
          </a:p>
          <a:p>
            <a:pPr eaLnBrk="1" hangingPunct="1"/>
            <a:r>
              <a:rPr lang="ru-RU" sz="3600" b="1" i="1" smtClean="0"/>
              <a:t>Тургенев — профессиональный философ (</a:t>
            </a:r>
            <a:r>
              <a:rPr lang="ru-RU" sz="3600" i="1" smtClean="0"/>
              <a:t>кандидат философии), что и отразилось в творчестве. </a:t>
            </a:r>
          </a:p>
          <a:p>
            <a:pPr eaLnBrk="1" hangingPunct="1"/>
            <a:endParaRPr lang="ru-RU" i="1" smtClean="0"/>
          </a:p>
          <a:p>
            <a:pPr eaLnBrk="1" hangingPunct="1"/>
            <a:endParaRPr lang="ru-RU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72463" cy="6000750"/>
          </a:xfrm>
        </p:spPr>
        <p:txBody>
          <a:bodyPr/>
          <a:lstStyle/>
          <a:p>
            <a:pPr eaLnBrk="1" hangingPunct="1"/>
            <a:r>
              <a:rPr lang="ru-RU" sz="3200" smtClean="0"/>
              <a:t>Тургенев был близко знаком с Мериме, Флобером, Золя, Жорж Санд, Мопассаном.</a:t>
            </a:r>
            <a:br>
              <a:rPr lang="ru-RU" sz="3200" smtClean="0"/>
            </a:br>
            <a:r>
              <a:rPr lang="ru-RU" sz="3200" b="1" i="1" smtClean="0"/>
              <a:t>Его любили и уважали, к его мнению прислушивались, и именно с Тургенева началось признание русской литературы в мире. </a:t>
            </a:r>
            <a:r>
              <a:rPr lang="ru-RU" sz="3200" smtClean="0"/>
              <a:t>Он честно и благородно пропагандировал творчество русских  писателей на Западе. Мопассан о нём трогательно написал: </a:t>
            </a:r>
            <a:r>
              <a:rPr lang="ru-RU" sz="3200" i="1" smtClean="0"/>
              <a:t>“Он был прост, добр, в высшей степени прямодушен, обаятелен, как никто, предан необыкновенно своим друзьям, мёртвым и живым”.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Designs\Ленты.pot</Template>
  <TotalTime>401</TotalTime>
  <Words>765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Times New Roman</vt:lpstr>
      <vt:lpstr>Arial</vt:lpstr>
      <vt:lpstr>Calibri</vt:lpstr>
      <vt:lpstr>Wingdings</vt:lpstr>
      <vt:lpstr>Ленты</vt:lpstr>
      <vt:lpstr>Иван Сергеевич Тургенев  «Вся моя биография в моих сочинениях».  </vt:lpstr>
      <vt:lpstr>Иван Сергеевич Тургенев</vt:lpstr>
      <vt:lpstr> Варвара Петровна Лутовинова</vt:lpstr>
      <vt:lpstr>«Несколько слов о любви»</vt:lpstr>
      <vt:lpstr>Отец</vt:lpstr>
      <vt:lpstr>Впечатление детства.</vt:lpstr>
      <vt:lpstr>Университет (1833-1841)</vt:lpstr>
      <vt:lpstr>Увлечение философией на западе:</vt:lpstr>
      <vt:lpstr>Тургенев был близко знаком с Мериме, Флобером, Золя, Жорж Санд, Мопассаном. Его любили и уважали, к его мнению прислушивались, и именно с Тургенева началось признание русской литературы в мире. Он честно и благородно пропагандировал творчество русских  писателей на Западе. Мопассан о нём трогательно написал: “Он был прост, добр, в высшей степени прямодушен, обаятелен, как никто, предан необыкновенно своим друзьям, мёртвым и живым”.</vt:lpstr>
      <vt:lpstr>Творческая деятельность</vt:lpstr>
      <vt:lpstr> Цикл «Записки охотника». (1847-1852)</vt:lpstr>
      <vt:lpstr>«Под этим именем я собрал и сосредоточил все, против чего я решил бороться до конца, с чем поклялся никогда не примиряться… Это была моя аннибаловская  клятва…» Писатель не скрывает забитости и темноты, свойственных крестьянской массе, но при этом показывает творческие и поэтические начала.</vt:lpstr>
      <vt:lpstr>Пьесы-комедии (1846-1851)</vt:lpstr>
      <vt:lpstr>Повести зрелого периода 1854 – 1856 г.г.</vt:lpstr>
      <vt:lpstr>Романы И.С.Тургенева</vt:lpstr>
      <vt:lpstr>«Рудин» (1856)</vt:lpstr>
      <vt:lpstr>«Рудин»</vt:lpstr>
      <vt:lpstr>«Дворянское гнездо» (1858)</vt:lpstr>
      <vt:lpstr>«Дворянское гнездо» (1858)</vt:lpstr>
      <vt:lpstr>«Накануне» (1859)</vt:lpstr>
      <vt:lpstr>«Накануне»</vt:lpstr>
      <vt:lpstr>«Отцы и дети» (1862)</vt:lpstr>
      <vt:lpstr>«Отцы и дети»</vt:lpstr>
      <vt:lpstr>«Дым»                  «Новь»</vt:lpstr>
      <vt:lpstr>Слайд 25</vt:lpstr>
      <vt:lpstr>Таинственные оккультные повести</vt:lpstr>
      <vt:lpstr>«У счастья нет завтрашнего дня, у него нет и вчерашнего. Оно не помнит прошедшего, не думает о будущем, у него есть настоящее – одно мгновение»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Мама</dc:creator>
  <cp:lastModifiedBy>Admin</cp:lastModifiedBy>
  <cp:revision>46</cp:revision>
  <dcterms:created xsi:type="dcterms:W3CDTF">2008-07-11T13:48:48Z</dcterms:created>
  <dcterms:modified xsi:type="dcterms:W3CDTF">2011-12-23T09:15:35Z</dcterms:modified>
</cp:coreProperties>
</file>