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sldIdLst>
    <p:sldId id="256" r:id="rId2"/>
    <p:sldId id="258" r:id="rId3"/>
    <p:sldId id="280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9" r:id="rId22"/>
    <p:sldId id="278" r:id="rId23"/>
    <p:sldId id="277" r:id="rId24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Tahoma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Tahoma" pitchFamily="34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Rg st="1" end="22"/>
    <p:penClr>
      <a:schemeClr val="tx1"/>
    </p:penClr>
  </p:showPr>
  <p:clrMru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997075"/>
            <a:ext cx="7772400" cy="1431925"/>
          </a:xfrm>
        </p:spPr>
        <p:txBody>
          <a:bodyPr anchor="b" anchorCtr="1"/>
          <a:lstStyle>
            <a:lvl1pPr algn="ctr"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5124" name="Freeform 4"/>
          <p:cNvSpPr>
            <a:spLocks/>
          </p:cNvSpPr>
          <p:nvPr/>
        </p:nvSpPr>
        <p:spPr bwMode="auto">
          <a:xfrm>
            <a:off x="285750" y="2803525"/>
            <a:ext cx="1588" cy="3035300"/>
          </a:xfrm>
          <a:custGeom>
            <a:avLst/>
            <a:gdLst>
              <a:gd name="T0" fmla="*/ 0 h 1912"/>
              <a:gd name="T1" fmla="*/ 6 h 1912"/>
              <a:gd name="T2" fmla="*/ 6 h 1912"/>
              <a:gd name="T3" fmla="*/ 60 h 1912"/>
              <a:gd name="T4" fmla="*/ 1912 h 1912"/>
              <a:gd name="T5" fmla="*/ 1912 h 1912"/>
              <a:gd name="T6" fmla="*/ 0 h 1912"/>
              <a:gd name="T7" fmla="*/ 0 h 1912"/>
            </a:gdLst>
            <a:ahLst/>
            <a:cxnLst>
              <a:cxn ang="0">
                <a:pos x="0" y="T0"/>
              </a:cxn>
              <a:cxn ang="0">
                <a:pos x="0" y="T1"/>
              </a:cxn>
              <a:cxn ang="0">
                <a:pos x="0" y="T2"/>
              </a:cxn>
              <a:cxn ang="0">
                <a:pos x="0" y="T3"/>
              </a:cxn>
              <a:cxn ang="0">
                <a:pos x="0" y="T4"/>
              </a:cxn>
              <a:cxn ang="0">
                <a:pos x="0" y="T5"/>
              </a:cxn>
              <a:cxn ang="0">
                <a:pos x="0" y="T6"/>
              </a:cxn>
              <a:cxn ang="0">
                <a:pos x="0" y="T7"/>
              </a:cxn>
            </a:cxnLst>
            <a:rect l="0" t="0" r="r" b="b"/>
            <a:pathLst>
              <a:path h="1912">
                <a:moveTo>
                  <a:pt x="0" y="0"/>
                </a:moveTo>
                <a:lnTo>
                  <a:pt x="0" y="6"/>
                </a:lnTo>
                <a:lnTo>
                  <a:pt x="0" y="6"/>
                </a:lnTo>
                <a:lnTo>
                  <a:pt x="0" y="60"/>
                </a:lnTo>
                <a:lnTo>
                  <a:pt x="0" y="1912"/>
                </a:lnTo>
                <a:lnTo>
                  <a:pt x="0" y="1912"/>
                </a:lnTo>
                <a:lnTo>
                  <a:pt x="0" y="0"/>
                </a:lnTo>
                <a:lnTo>
                  <a:pt x="0" y="0"/>
                </a:lnTo>
                <a:close/>
              </a:path>
            </a:pathLst>
          </a:custGeom>
          <a:solidFill>
            <a:srgbClr val="6BBA27"/>
          </a:solidFill>
          <a:ln w="9525">
            <a:noFill/>
            <a:round/>
            <a:headEnd/>
            <a:tailEnd/>
          </a:ln>
        </p:spPr>
        <p:txBody>
          <a:bodyPr/>
          <a:lstStyle/>
          <a:p>
            <a:endParaRPr lang="ru-RU"/>
          </a:p>
        </p:txBody>
      </p:sp>
      <p:sp>
        <p:nvSpPr>
          <p:cNvPr id="5125" name="Rectangle 5"/>
          <p:cNvSpPr>
            <a:spLocks noGrp="1" noChangeArrowheads="1"/>
          </p:cNvSpPr>
          <p:nvPr>
            <p:ph type="ftr" sz="quarter" idx="3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sldNum" sz="quarter" idx="4"/>
          </p:nvPr>
        </p:nvSpPr>
        <p:spPr/>
        <p:txBody>
          <a:bodyPr/>
          <a:lstStyle>
            <a:lvl1pPr>
              <a:defRPr/>
            </a:lvl1pPr>
          </a:lstStyle>
          <a:p>
            <a:fld id="{583F54A6-0646-4A8F-888E-640CCDB5F1DF}" type="slidenum">
              <a:rPr lang="ru-RU"/>
              <a:pPr/>
              <a:t>‹#›</a:t>
            </a:fld>
            <a:endParaRPr lang="ru-RU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dt" sz="quarter" idx="2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9203AD6-B321-4D9D-92CA-812E7E0CD14A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92100"/>
            <a:ext cx="2057400" cy="5727700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92100"/>
            <a:ext cx="6019800" cy="572770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101161E-9DE5-4B6C-A322-A3F78527878D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E03AB7A-E1F6-4EC4-AE7D-19D5BF25108C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B3B21C3-7756-497B-8CE5-87FD99991CC8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05000"/>
            <a:ext cx="40386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DF6F5DE-AF29-4FCA-8E94-2AC07AD6BCA2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7753DD9-9241-4233-97D0-02F7A05F501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B46536F-D31F-47C8-B828-9FA8B9A1DF39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94CDCED-EA20-4FBA-AC7C-04D0ABD5D9FF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F10C8AA-B359-45BD-8425-E6AF7592456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B6B036B-78AB-4272-93E9-90B5E02B2814}" type="slidenum">
              <a:rPr lang="ru-RU"/>
              <a:pPr/>
              <a:t>‹#›</a:t>
            </a:fld>
            <a:endParaRPr lang="ru-RU"/>
          </a:p>
        </p:txBody>
      </p:sp>
    </p:spTree>
  </p:cSld>
  <p:clrMapOvr>
    <a:masterClrMapping/>
  </p:clrMapOvr>
  <p:transition spd="med">
    <p:strips dir="rd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>
            <a:duotone>
              <a:schemeClr val="bg1"/>
              <a:srgbClr val="FFFFFF"/>
            </a:duotone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92100"/>
            <a:ext cx="8229600" cy="1384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заголовка</a:t>
            </a:r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905000"/>
            <a:ext cx="82296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endParaRPr lang="ru-RU"/>
          </a:p>
        </p:txBody>
      </p:sp>
      <p:sp>
        <p:nvSpPr>
          <p:cNvPr id="41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effectLst>
                  <a:outerShdw blurRad="38100" dist="38100" dir="2700000" algn="tl">
                    <a:srgbClr val="000000"/>
                  </a:outerShdw>
                </a:effectLst>
                <a:latin typeface="Arial" charset="0"/>
              </a:defRPr>
            </a:lvl1pPr>
          </a:lstStyle>
          <a:p>
            <a:fld id="{1921CD98-514E-45C5-BE3C-FC493CF7FC04}" type="slidenum">
              <a:rPr lang="ru-RU"/>
              <a:pPr/>
              <a:t>‹#›</a:t>
            </a:fld>
            <a:endParaRPr lang="ru-RU"/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650" r:id="rId1"/>
    <p:sldLayoutId id="2147483651" r:id="rId2"/>
    <p:sldLayoutId id="2147483652" r:id="rId3"/>
    <p:sldLayoutId id="2147483653" r:id="rId4"/>
    <p:sldLayoutId id="2147483654" r:id="rId5"/>
    <p:sldLayoutId id="2147483655" r:id="rId6"/>
    <p:sldLayoutId id="2147483656" r:id="rId7"/>
    <p:sldLayoutId id="2147483657" r:id="rId8"/>
    <p:sldLayoutId id="2147483658" r:id="rId9"/>
    <p:sldLayoutId id="2147483659" r:id="rId10"/>
    <p:sldLayoutId id="2147483660" r:id="rId11"/>
  </p:sldLayoutIdLst>
  <p:transition spd="med">
    <p:strips dir="rd"/>
  </p:transition>
  <p:txStyles>
    <p:titleStyle>
      <a:lvl1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Tahoma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120000"/>
        <a:buChar char="•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Font typeface="Tahoma" pitchFamily="34" charset="0"/>
        <a:buChar char="–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80000"/>
        <a:buFont typeface="Wingdings" pitchFamily="2" charset="2"/>
        <a:buChar char="v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://ru.wikipedia.org/wiki/%D0%9E%D0%B4%D0%B5%D1%81%D1%81%D0%B0" TargetMode="External"/><Relationship Id="rId7" Type="http://schemas.openxmlformats.org/officeDocument/2006/relationships/image" Target="../media/image3.jpeg"/><Relationship Id="rId2" Type="http://schemas.openxmlformats.org/officeDocument/2006/relationships/hyperlink" Target="http://ru.wikipedia.org/wiki/1862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ru.wikipedia.org/wiki/%D0%92%D0%B5%D0%BB%D0%B8%D0%BA%D0%BE%D0%B1%D1%80%D0%B8%D1%82%D0%B0%D0%BD%D0%B8%D1%8F" TargetMode="External"/><Relationship Id="rId5" Type="http://schemas.openxmlformats.org/officeDocument/2006/relationships/hyperlink" Target="http://ru.wikipedia.org/wiki/%D0%9E%D0%BA%D1%81%D1%84%D0%BE%D1%80%D0%B4" TargetMode="External"/><Relationship Id="rId4" Type="http://schemas.openxmlformats.org/officeDocument/2006/relationships/hyperlink" Target="http://ru.wikipedia.org/wiki/1945" TargetMode="Externa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85786" y="857232"/>
            <a:ext cx="7772400" cy="1431925"/>
          </a:xfrm>
        </p:spPr>
        <p:txBody>
          <a:bodyPr/>
          <a:lstStyle/>
          <a:p>
            <a:r>
              <a:rPr lang="ru-RU" sz="4800" dirty="0">
                <a:solidFill>
                  <a:srgbClr val="FF0000"/>
                </a:solidFill>
              </a:rPr>
              <a:t>Борис Леонидович</a:t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>Пастернак</a:t>
            </a:r>
            <a:br>
              <a:rPr lang="ru-RU" sz="4800" dirty="0">
                <a:solidFill>
                  <a:srgbClr val="FF0000"/>
                </a:solidFill>
              </a:rPr>
            </a:br>
            <a:r>
              <a:rPr lang="ru-RU" sz="4800" dirty="0">
                <a:solidFill>
                  <a:srgbClr val="FF0000"/>
                </a:solidFill>
              </a:rPr>
              <a:t>(1890 – 1960 г.г.)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57290" y="2357430"/>
            <a:ext cx="6400800" cy="971560"/>
          </a:xfrm>
        </p:spPr>
        <p:txBody>
          <a:bodyPr/>
          <a:lstStyle/>
          <a:p>
            <a:r>
              <a:rPr lang="ru-RU" sz="4800" dirty="0"/>
              <a:t>Жизнь и творчество</a:t>
            </a:r>
          </a:p>
          <a:p>
            <a:endParaRPr lang="ru-RU" sz="4000" dirty="0"/>
          </a:p>
        </p:txBody>
      </p:sp>
      <p:pic>
        <p:nvPicPr>
          <p:cNvPr id="6" name="Picture 4" descr="pas0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14744" y="3143248"/>
            <a:ext cx="2098680" cy="296607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  <p:par>
                                <p:cTn id="7" presetID="7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 0.0  L 0.25 0.0  L 0.25 0.33295  L 0.0 0.33295  L 0.0 0.0  Z" pathEditMode="relative" ptsTypes="">
                                      <p:cBhvr>
                                        <p:cTn id="8" dur="2000" fill="hold"/>
                                        <p:tgtEl>
                                          <p:spTgt spid="205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960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/>
      <p:bldP spid="2051" grpId="0" build="p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>
                <a:solidFill>
                  <a:srgbClr val="FF0000"/>
                </a:solidFill>
              </a:rPr>
              <a:t>В кругу футуристов</a:t>
            </a: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 dirty="0"/>
              <a:t>1914</a:t>
            </a: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	Выходит первый сборник футуристической группы “Центрифуга” —</a:t>
            </a:r>
            <a:r>
              <a:rPr lang="ru-RU" sz="2800" b="1" dirty="0"/>
              <a:t> </a:t>
            </a:r>
            <a:r>
              <a:rPr lang="ru-RU" sz="2800" dirty="0"/>
              <a:t>“</a:t>
            </a:r>
            <a:r>
              <a:rPr lang="ru-RU" sz="2800" dirty="0" err="1"/>
              <a:t>Руконог</a:t>
            </a:r>
            <a:r>
              <a:rPr lang="ru-RU" sz="2800" dirty="0"/>
              <a:t>” со стихами и статьей Б. Пастернака; в этом же году происходит первая встреча с В. Маяковским.</a:t>
            </a:r>
          </a:p>
          <a:p>
            <a:pPr>
              <a:lnSpc>
                <a:spcPct val="90000"/>
              </a:lnSpc>
              <a:buFontTx/>
              <a:buNone/>
            </a:pPr>
            <a:endParaRPr lang="ru-RU" sz="2800" b="1" dirty="0"/>
          </a:p>
          <a:p>
            <a:pPr>
              <a:lnSpc>
                <a:spcPct val="90000"/>
              </a:lnSpc>
            </a:pPr>
            <a:r>
              <a:rPr lang="ru-RU" sz="2800" b="1" dirty="0"/>
              <a:t>1916</a:t>
            </a:r>
            <a:endParaRPr lang="ru-RU" sz="2800" dirty="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 dirty="0"/>
              <a:t>	Выход книги стихов “Поверх барьеров”.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6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500"/>
                            </p:stCondLst>
                            <p:childTnLst>
                              <p:par>
                                <p:cTn id="12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3500"/>
                            </p:stCondLst>
                            <p:childTnLst>
                              <p:par>
                                <p:cTn id="23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500"/>
                            </p:stCondLst>
                            <p:childTnLst>
                              <p:par>
                                <p:cTn id="34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500"/>
                            </p:stCondLst>
                            <p:childTnLst>
                              <p:par>
                                <p:cTn id="45" presetID="2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000" accel="50000" fill="hold">
                                          <p:stCondLst>
                                            <p:cond delay="100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4" dur="2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2" grpId="0"/>
      <p:bldP spid="2048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>
                <a:solidFill>
                  <a:srgbClr val="FF0000"/>
                </a:solidFill>
              </a:rPr>
              <a:t>Творчество 20-х годов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b="1"/>
              <a:t>1917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	Революция в России; Б. Пастернак работает над книгой</a:t>
            </a:r>
            <a:r>
              <a:rPr lang="ru-RU" b="1"/>
              <a:t> </a:t>
            </a:r>
            <a:r>
              <a:rPr lang="ru-RU"/>
              <a:t>“Сестра — моя жизнь”.</a:t>
            </a:r>
            <a:endParaRPr lang="ru-RU" b="1"/>
          </a:p>
          <a:p>
            <a:pPr>
              <a:lnSpc>
                <a:spcPct val="90000"/>
              </a:lnSpc>
            </a:pPr>
            <a:r>
              <a:rPr lang="ru-RU" b="1"/>
              <a:t>1917—1918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	Работа над повестью “Детство Люверс”.</a:t>
            </a:r>
            <a:endParaRPr lang="ru-RU" b="1"/>
          </a:p>
          <a:p>
            <a:pPr>
              <a:lnSpc>
                <a:spcPct val="90000"/>
              </a:lnSpc>
            </a:pPr>
            <a:r>
              <a:rPr lang="ru-RU" b="1"/>
              <a:t>1921</a:t>
            </a:r>
            <a:endParaRPr lang="ru-RU"/>
          </a:p>
          <a:p>
            <a:pPr>
              <a:lnSpc>
                <a:spcPct val="90000"/>
              </a:lnSpc>
              <a:buFontTx/>
              <a:buNone/>
            </a:pPr>
            <a:r>
              <a:rPr lang="ru-RU"/>
              <a:t>	Отъезд родителей в Берлин.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animMotion origin="layout" path="M 3.61111E-6 3.33333E-6  C 0.06892 3.33333E-6  0.125 0.02847  0.125 0.06389  C 0.125 0.09907  0.06892 0.12777  3.61111E-6 0.12777  C -0.0691 0.12777  -0.125 0.09907  -0.125 0.06389  C -0.125 0.02847  -0.0691 3.33333E-6  3.61111E-6 3.33333E-6  Z " pathEditMode="relative">
                                      <p:cBhvr>
                                        <p:cTn id="6" dur="2000" fill="hold"/>
                                        <p:tgtEl>
                                          <p:spTgt spid="21506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600"/>
                            </p:stCondLst>
                            <p:childTnLst>
                              <p:par>
                                <p:cTn id="8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6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7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8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9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0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21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22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3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600"/>
                            </p:stCondLst>
                            <p:childTnLst>
                              <p:par>
                                <p:cTn id="25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9600"/>
                            </p:stCondLst>
                            <p:childTnLst>
                              <p:par>
                                <p:cTn id="42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11600"/>
                            </p:stCondLst>
                            <p:childTnLst>
                              <p:par>
                                <p:cTn id="59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5" fill="hold">
                            <p:stCondLst>
                              <p:cond delay="13600"/>
                            </p:stCondLst>
                            <p:childTnLst>
                              <p:par>
                                <p:cTn id="76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8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2" fill="hold">
                            <p:stCondLst>
                              <p:cond delay="15600"/>
                            </p:stCondLst>
                            <p:childTnLst>
                              <p:par>
                                <p:cTn id="93" presetID="26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9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0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0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0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0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0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0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2150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6" grpId="0"/>
      <p:bldP spid="21507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 dirty="0">
                <a:solidFill>
                  <a:srgbClr val="FF0000"/>
                </a:solidFill>
              </a:rPr>
              <a:t>Творчество 30-х годов</a:t>
            </a:r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548188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1922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Женитьба на художнице Евгении Владимировне Лурье; завязывается переписка Пастернака с Мариной Цветаевой, в то время живущей во Франции.</a:t>
            </a: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январь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Выходит книга стихов “Сестра — моя жизнь”.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1922—1923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Пребывание в Германии, участие в литературной жизни Берлина; здесь выходит книга стихов “Темы и вариации” (январь 1923).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1924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В журнале “ЛЕФ” печатается поэма</a:t>
            </a:r>
            <a:r>
              <a:rPr lang="ru-RU" sz="2000" b="1"/>
              <a:t> </a:t>
            </a:r>
            <a:r>
              <a:rPr lang="ru-RU" sz="2000"/>
              <a:t>“Высокая болезнь”, в которой Б. Пастернак пытается выразить свое понимание Октябрьской революции.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253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1000"/>
                                        <p:tgtEl>
                                          <p:spTgt spid="225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" dur="1000"/>
                                        <p:tgtEl>
                                          <p:spTgt spid="225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000"/>
                            </p:stCondLst>
                            <p:childTnLst>
                              <p:par>
                                <p:cTn id="2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1000"/>
                                        <p:tgtEl>
                                          <p:spTgt spid="225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5000"/>
                            </p:stCondLst>
                            <p:childTnLst>
                              <p:par>
                                <p:cTn id="24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1000"/>
                                        <p:tgtEl>
                                          <p:spTgt spid="225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6000"/>
                            </p:stCondLst>
                            <p:childTnLst>
                              <p:par>
                                <p:cTn id="28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1000"/>
                                        <p:tgtEl>
                                          <p:spTgt spid="22531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1000"/>
                                        <p:tgtEl>
                                          <p:spTgt spid="22531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8000"/>
                            </p:stCondLst>
                            <p:childTnLst>
                              <p:par>
                                <p:cTn id="3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1000"/>
                                        <p:tgtEl>
                                          <p:spTgt spid="22531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9000"/>
                            </p:stCondLst>
                            <p:childTnLst>
                              <p:par>
                                <p:cTn id="40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1000"/>
                                        <p:tgtEl>
                                          <p:spTgt spid="22531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530" grpId="0"/>
      <p:bldP spid="22531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>
                <a:solidFill>
                  <a:srgbClr val="FF0000"/>
                </a:solidFill>
              </a:rPr>
              <a:t>Творчество 30-х годов</a:t>
            </a:r>
          </a:p>
        </p:txBody>
      </p:sp>
      <p:sp>
        <p:nvSpPr>
          <p:cNvPr id="235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1925—1930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Работа над романом в стихах</a:t>
            </a:r>
            <a:r>
              <a:rPr lang="ru-RU" sz="2000" b="1"/>
              <a:t> </a:t>
            </a:r>
            <a:r>
              <a:rPr lang="ru-RU" sz="2000"/>
              <a:t>“Спекторский”,</a:t>
            </a:r>
            <a:r>
              <a:rPr lang="ru-RU" sz="2000" b="1"/>
              <a:t> </a:t>
            </a:r>
            <a:r>
              <a:rPr lang="ru-RU" sz="2000"/>
              <a:t>где Пастернак, ощущая тягу к эпической форме, впервые предпринимает попытку соединения в одном произведении прозы (“Повесть) и поэзии (“Спекторский”).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1925—1926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Пишет поэму</a:t>
            </a:r>
            <a:r>
              <a:rPr lang="ru-RU" sz="2000" b="1"/>
              <a:t> </a:t>
            </a:r>
            <a:r>
              <a:rPr lang="ru-RU" sz="2000"/>
              <a:t>“Девятьсот пятый год” — эпос, “ внушенный временем ”.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1926—1927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Пишет поэму</a:t>
            </a:r>
            <a:r>
              <a:rPr lang="ru-RU" sz="2000" b="1"/>
              <a:t> </a:t>
            </a:r>
            <a:r>
              <a:rPr lang="ru-RU" sz="2000"/>
              <a:t>“Лейтенант Шмидт”; порывает с группой ЛЕФ, назвав работу на злобу дня лефовцев “ремесленным полуискусством”.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30000">
                                          <p:val>
                                            <p:strVal val="#ppt_h/2"/>
                                          </p:val>
                                        </p:tav>
                                        <p:tav tm="40000">
                                          <p:val>
                                            <p:strVal val="#ppt_h"/>
                                          </p:val>
                                        </p:tav>
                                        <p:tav tm="50000">
                                          <p:val>
                                            <p:strVal val="#ppt_h/2"/>
                                          </p:val>
                                        </p:tav>
                                        <p:tav tm="60000">
                                          <p:val>
                                            <p:strVal val="#ppt_h"/>
                                          </p:val>
                                        </p:tav>
                                        <p:tav tm="69900">
                                          <p:val>
                                            <p:strVal val="#ppt_h/2"/>
                                          </p:val>
                                        </p:tav>
                                        <p:tav tm="8000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5"/>
                                          </p:val>
                                        </p:tav>
                                        <p:tav tm="20000">
                                          <p:val>
                                            <p:strVal val="#ppt_y-.2"/>
                                          </p:val>
                                        </p:tav>
                                        <p:tav tm="30000">
                                          <p:val>
                                            <p:strVal val="#ppt_y"/>
                                          </p:val>
                                        </p:tav>
                                        <p:tav tm="40000">
                                          <p:val>
                                            <p:strVal val="#ppt_y-.15"/>
                                          </p:val>
                                        </p:tav>
                                        <p:tav tm="50000">
                                          <p:val>
                                            <p:strVal val="#ppt_y"/>
                                          </p:val>
                                        </p:tav>
                                        <p:tav tm="60000">
                                          <p:val>
                                            <p:strVal val="#ppt_y-.1"/>
                                          </p:val>
                                        </p:tav>
                                        <p:tav tm="69900">
                                          <p:val>
                                            <p:strVal val="#ppt_y"/>
                                          </p:val>
                                        </p:tav>
                                        <p:tav tm="80000">
                                          <p:val>
                                            <p:strVal val="#ppt_y-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2000"/>
                            </p:stCondLst>
                            <p:childTnLst>
                              <p:par>
                                <p:cTn id="1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4" dur="2000"/>
                                        <p:tgtEl>
                                          <p:spTgt spid="2355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000"/>
                            </p:stCondLst>
                            <p:childTnLst>
                              <p:par>
                                <p:cTn id="16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8" dur="2000"/>
                                        <p:tgtEl>
                                          <p:spTgt spid="2355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6000"/>
                            </p:stCondLst>
                            <p:childTnLst>
                              <p:par>
                                <p:cTn id="20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2" dur="2000"/>
                                        <p:tgtEl>
                                          <p:spTgt spid="2355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8000"/>
                            </p:stCondLst>
                            <p:childTnLst>
                              <p:par>
                                <p:cTn id="24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26" dur="2000"/>
                                        <p:tgtEl>
                                          <p:spTgt spid="2355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0000"/>
                            </p:stCondLst>
                            <p:childTnLst>
                              <p:par>
                                <p:cTn id="28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0" dur="2000"/>
                                        <p:tgtEl>
                                          <p:spTgt spid="2355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2000"/>
                            </p:stCondLst>
                            <p:childTnLst>
                              <p:par>
                                <p:cTn id="32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34" dur="2000"/>
                                        <p:tgtEl>
                                          <p:spTgt spid="2355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54" grpId="0"/>
      <p:bldP spid="23555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Новый взлет</a:t>
            </a:r>
          </a:p>
        </p:txBody>
      </p:sp>
      <p:sp>
        <p:nvSpPr>
          <p:cNvPr id="2457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7529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1931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Выходит автобиографическая повесть “Охранная грамота”, посвященная памяти Р. М. Рильке. Женитьба на Зинаиде Николаевне Нейгауз; поездка в Грузию, начало крепкой дружбы с грузинскими поэтами Тицианом Табидзе и Паоло Яшвили, стихи которых много переводит.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1932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Новая любовь — новый творческий взлет: выходит книга стихов</a:t>
            </a:r>
            <a:r>
              <a:rPr lang="ru-RU" sz="2000" b="1"/>
              <a:t> </a:t>
            </a:r>
            <a:r>
              <a:rPr lang="ru-RU" sz="2000"/>
              <a:t>“Второе рождение”.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1936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Усиливаются нападки на поэта со стороны верноподданнической прессы. Пастернак, стараясь быть дальше от официальной литературной жизни, уезжает на дачу в Переделкино, где работает над переводами.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2000" fill="hold"/>
                                        <p:tgtEl>
                                          <p:spTgt spid="245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25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245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2457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65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2457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8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2457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5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2457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8" grpId="0"/>
      <p:bldP spid="24579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92100"/>
            <a:ext cx="8229600" cy="1192213"/>
          </a:xfrm>
        </p:spPr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Годы войны</a:t>
            </a:r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4037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1941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Переводит и публикует “Гамлета”; начинает работу над переводом “Ромео и Джульетта”.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июль—август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Эвакуация семьи в Чистополь; первые “военные” стихи.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1943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В составе писательской бригады Б. Пастернак отправляется на Брянский фронт.</a:t>
            </a: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1945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Выходит последняя прижизненная поэтическая книга Б. Л. Пастернака</a:t>
            </a:r>
            <a:r>
              <a:rPr lang="ru-RU" sz="2400" b="1"/>
              <a:t> </a:t>
            </a:r>
            <a:r>
              <a:rPr lang="ru-RU" sz="2400"/>
              <a:t>“Избранные стихи и поэмы”.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5602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2000"/>
                                        <p:tgtEl>
                                          <p:spTgt spid="2560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3998"/>
                            </p:stCondLst>
                            <p:childTnLst>
                              <p:par>
                                <p:cTn id="1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" dur="2000"/>
                                        <p:tgtEl>
                                          <p:spTgt spid="2560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5998"/>
                            </p:stCondLst>
                            <p:childTnLst>
                              <p:par>
                                <p:cTn id="2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2000"/>
                                        <p:tgtEl>
                                          <p:spTgt spid="2560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7998"/>
                            </p:stCondLst>
                            <p:childTnLst>
                              <p:par>
                                <p:cTn id="27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2000"/>
                                        <p:tgtEl>
                                          <p:spTgt spid="2560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9998"/>
                            </p:stCondLst>
                            <p:childTnLst>
                              <p:par>
                                <p:cTn id="31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3" dur="2000"/>
                                        <p:tgtEl>
                                          <p:spTgt spid="2560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1998"/>
                            </p:stCondLst>
                            <p:childTnLst>
                              <p:par>
                                <p:cTn id="3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2000"/>
                                        <p:tgtEl>
                                          <p:spTgt spid="2560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998"/>
                            </p:stCondLst>
                            <p:childTnLst>
                              <p:par>
                                <p:cTn id="39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1" dur="2000"/>
                                        <p:tgtEl>
                                          <p:spTgt spid="2560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15998"/>
                            </p:stCondLst>
                            <p:childTnLst>
                              <p:par>
                                <p:cTn id="43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2000"/>
                                        <p:tgtEl>
                                          <p:spTgt spid="2560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5602" grpId="0"/>
      <p:bldP spid="25603" grpId="0" uiExpand="1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В атмосфере репрессий</a:t>
            </a:r>
          </a:p>
        </p:txBody>
      </p:sp>
      <p:sp>
        <p:nvSpPr>
          <p:cNvPr id="2662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2133600"/>
            <a:ext cx="8229600" cy="3886200"/>
          </a:xfrm>
        </p:spPr>
        <p:txBody>
          <a:bodyPr/>
          <a:lstStyle/>
          <a:p>
            <a:r>
              <a:rPr lang="ru-RU" b="1"/>
              <a:t>1945—1955</a:t>
            </a:r>
            <a:endParaRPr lang="ru-RU"/>
          </a:p>
          <a:p>
            <a:pPr>
              <a:buFontTx/>
              <a:buNone/>
            </a:pPr>
            <a:r>
              <a:rPr lang="ru-RU"/>
              <a:t>	Работа над романом</a:t>
            </a:r>
            <a:r>
              <a:rPr lang="ru-RU" b="1"/>
              <a:t> </a:t>
            </a:r>
            <a:r>
              <a:rPr lang="ru-RU"/>
              <a:t>“Доктор Живаго”.</a:t>
            </a:r>
            <a:endParaRPr lang="ru-RU" b="1"/>
          </a:p>
          <a:p>
            <a:r>
              <a:rPr lang="ru-RU" b="1"/>
              <a:t>октябрь</a:t>
            </a:r>
            <a:endParaRPr lang="ru-RU"/>
          </a:p>
          <a:p>
            <a:pPr>
              <a:buFontTx/>
              <a:buNone/>
            </a:pPr>
            <a:r>
              <a:rPr lang="ru-RU"/>
              <a:t>	Знакомится с Ольгой Всеволодовной Ивинской.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266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266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3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3000" fill="hold"/>
                                        <p:tgtEl>
                                          <p:spTgt spid="2662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4998"/>
                            </p:stCondLst>
                            <p:childTnLst>
                              <p:par>
                                <p:cTn id="2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2" dur="3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3" dur="3000" fill="hold"/>
                                        <p:tgtEl>
                                          <p:spTgt spid="2662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998"/>
                            </p:stCondLst>
                            <p:childTnLst>
                              <p:par>
                                <p:cTn id="25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3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3000" fill="hold"/>
                                        <p:tgtEl>
                                          <p:spTgt spid="2662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10998"/>
                            </p:stCondLst>
                            <p:childTnLst>
                              <p:par>
                                <p:cTn id="30" presetID="7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3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3000" fill="hold"/>
                                        <p:tgtEl>
                                          <p:spTgt spid="2662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6626" grpId="0"/>
      <p:bldP spid="26627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3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i="1">
                <a:solidFill>
                  <a:srgbClr val="FF0000"/>
                </a:solidFill>
              </a:rPr>
              <a:t>Б. Пастернак с Ольгой Ивинской</a:t>
            </a:r>
          </a:p>
        </p:txBody>
      </p:sp>
      <p:pic>
        <p:nvPicPr>
          <p:cNvPr id="27652" name="Picture 4" descr="Борис Пастернак со своей «Ларой» - Ольгой Ивинской.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916113"/>
            <a:ext cx="3671887" cy="4752975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7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98" decel="100000" fill="hold"/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" accel="100000" fill="hold">
                                          <p:stCondLst>
                                            <p:cond delay="898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" dur="1000"/>
                                        <p:tgtEl>
                                          <p:spTgt spid="27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Нобелевская премия</a:t>
            </a:r>
          </a:p>
        </p:txBody>
      </p:sp>
      <p:sp>
        <p:nvSpPr>
          <p:cNvPr id="2867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68313" y="1557338"/>
            <a:ext cx="8229600" cy="4751387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1946, осень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Первое выдвижение Б. Пастернака на Нобелевскую премию: его кандидатуру предложили английские литераторы за лирические произведения. На Родине же в это время идет откровенная травля поэта, уничтожаются его книги, печатаются разгромные статьи.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1952, 20 октября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Инфаркт миокарда; Боткинская больница.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1953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Выход отдельной книгой перевода</a:t>
            </a:r>
            <a:r>
              <a:rPr lang="ru-RU" sz="2000" b="1"/>
              <a:t> </a:t>
            </a:r>
            <a:r>
              <a:rPr lang="ru-RU" sz="2000"/>
              <a:t>“Фауста”</a:t>
            </a:r>
            <a:r>
              <a:rPr lang="ru-RU" sz="2000" b="1"/>
              <a:t> </a:t>
            </a:r>
            <a:r>
              <a:rPr lang="ru-RU" sz="2000"/>
              <a:t>Гете.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1954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Выдвижение на Нобелевскую премию. Правительство СССР кандидатуру Пастернака не одобрило, предложив Шолохова.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2867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286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500"/>
                            </p:stCondLst>
                            <p:childTnLst>
                              <p:par>
                                <p:cTn id="12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800" decel="100000" fill="hold"/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500"/>
                            </p:stCondLst>
                            <p:childTnLst>
                              <p:par>
                                <p:cTn id="19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800" decel="100000" fill="hold"/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4500"/>
                            </p:stCondLst>
                            <p:childTnLst>
                              <p:par>
                                <p:cTn id="26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800" decel="100000" fill="hold"/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500"/>
                            </p:stCondLst>
                            <p:childTnLst>
                              <p:par>
                                <p:cTn id="33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2000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800" decel="100000" fill="hold"/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8500"/>
                            </p:stCondLst>
                            <p:childTnLst>
                              <p:par>
                                <p:cTn id="40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800" decel="100000" fill="hold"/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0500"/>
                            </p:stCondLst>
                            <p:childTnLst>
                              <p:par>
                                <p:cTn id="47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800" decel="100000" fill="hold"/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2500"/>
                            </p:stCondLst>
                            <p:childTnLst>
                              <p:par>
                                <p:cTn id="54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2000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2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1800" decel="100000" fill="hold"/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4500"/>
                            </p:stCondLst>
                            <p:childTnLst>
                              <p:par>
                                <p:cTn id="61" presetID="3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2000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2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1800" decel="100000" fill="hold"/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.0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200" accel="100000" fill="hold">
                                          <p:stCondLst>
                                            <p:cond delay="1800"/>
                                          </p:stCondLst>
                                        </p:cTn>
                                        <p:tgtEl>
                                          <p:spTgt spid="28675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03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674" grpId="0"/>
      <p:bldP spid="28675" grpId="0" build="p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 dirty="0">
                <a:solidFill>
                  <a:srgbClr val="FF0000"/>
                </a:solidFill>
              </a:rPr>
              <a:t>Травля писателя </a:t>
            </a:r>
          </a:p>
        </p:txBody>
      </p:sp>
      <p:sp>
        <p:nvSpPr>
          <p:cNvPr id="307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484313"/>
            <a:ext cx="8229600" cy="4824412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1800" b="1"/>
              <a:t>1956</a:t>
            </a: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Передает рукопись романа</a:t>
            </a:r>
            <a:r>
              <a:rPr lang="ru-RU" sz="1800" b="1"/>
              <a:t> </a:t>
            </a:r>
            <a:r>
              <a:rPr lang="ru-RU" sz="1800"/>
              <a:t>“Доктор Живаго” в редакции журналов “Новый мир” и “Знамя”, почти одновременно с этим рукопись попадает в руки миланского издателя-коммуниста Дж. Фельтринелли. Пишет автобиографический очерк</a:t>
            </a:r>
            <a:r>
              <a:rPr lang="ru-RU" sz="1800" b="1"/>
              <a:t> </a:t>
            </a:r>
            <a:r>
              <a:rPr lang="ru-RU" sz="1800"/>
              <a:t>“Люди и положения”, начат последний цикл стихотворений</a:t>
            </a:r>
            <a:r>
              <a:rPr lang="ru-RU" sz="1800" b="1"/>
              <a:t> </a:t>
            </a:r>
            <a:r>
              <a:rPr lang="ru-RU" sz="1800"/>
              <a:t>“Когда разгуляется”.</a:t>
            </a: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1957</a:t>
            </a: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Рассыпан набор книги избранных стихотворений, готовившейся в Гослитиздате; Пастернака вызывают в ЦК КПСС с требованием остановить издание романа в Италии, однако в ноябре роман на итальянском языке увидел свет, затем он был переведен на многие другие языки мира.</a:t>
            </a:r>
            <a:endParaRPr lang="ru-RU" sz="1800" b="1"/>
          </a:p>
          <a:p>
            <a:pPr>
              <a:lnSpc>
                <a:spcPct val="80000"/>
              </a:lnSpc>
            </a:pPr>
            <a:r>
              <a:rPr lang="ru-RU" sz="1800" b="1"/>
              <a:t>1958, 23 октября</a:t>
            </a:r>
            <a:endParaRPr lang="ru-RU" sz="1800"/>
          </a:p>
          <a:p>
            <a:pPr>
              <a:lnSpc>
                <a:spcPct val="80000"/>
              </a:lnSpc>
              <a:buFontTx/>
              <a:buNone/>
            </a:pPr>
            <a:r>
              <a:rPr lang="ru-RU" sz="1800"/>
              <a:t>	Присуждение Нобелевской премии по литературе за роман</a:t>
            </a:r>
            <a:r>
              <a:rPr lang="ru-RU" sz="1800" b="1"/>
              <a:t> </a:t>
            </a:r>
            <a:r>
              <a:rPr lang="ru-RU" sz="1800"/>
              <a:t>“Доктор Живаго”. В “Литературной газете” печатается письмо редколлегии “Нового мира” в сопровождении редакционной статьи под заголовком “Провокационная вылазка международной реакции”.</a:t>
            </a:r>
          </a:p>
          <a:p>
            <a:pPr>
              <a:lnSpc>
                <a:spcPct val="80000"/>
              </a:lnSpc>
            </a:pPr>
            <a:r>
              <a:rPr lang="ru-RU" sz="1800"/>
              <a:t>Б. Пастернака исключают из Союза писателей</a:t>
            </a:r>
            <a:r>
              <a:rPr lang="ru-RU" sz="1800" b="1"/>
              <a:t> </a:t>
            </a:r>
            <a:r>
              <a:rPr lang="ru-RU" sz="1800"/>
              <a:t>СССР. Вследствие всей этой травли вынужден отказаться от премии.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0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+.3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07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3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3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3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3000" fill="hold"/>
                                        <p:tgtEl>
                                          <p:spTgt spid="3072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4000"/>
                            </p:stCondLst>
                            <p:childTnLst>
                              <p:par>
                                <p:cTn id="18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0" dur="3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3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3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3072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7000"/>
                            </p:stCondLst>
                            <p:childTnLst>
                              <p:par>
                                <p:cTn id="25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3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3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3000" fill="hold"/>
                                        <p:tgtEl>
                                          <p:spTgt spid="3072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10000"/>
                            </p:stCondLst>
                            <p:childTnLst>
                              <p:par>
                                <p:cTn id="32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4" dur="3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3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3000" fill="hold"/>
                                        <p:tgtEl>
                                          <p:spTgt spid="3072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13000"/>
                            </p:stCondLst>
                            <p:childTnLst>
                              <p:par>
                                <p:cTn id="39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3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3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3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3000" fill="hold"/>
                                        <p:tgtEl>
                                          <p:spTgt spid="3072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6000"/>
                            </p:stCondLst>
                            <p:childTnLst>
                              <p:par>
                                <p:cTn id="46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8" dur="3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3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3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3000" fill="hold"/>
                                        <p:tgtEl>
                                          <p:spTgt spid="3072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19000"/>
                            </p:stCondLst>
                            <p:childTnLst>
                              <p:par>
                                <p:cTn id="53" presetID="1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3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3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3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3000" fill="hold"/>
                                        <p:tgtEl>
                                          <p:spTgt spid="3072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22" grpId="0"/>
      <p:bldP spid="3072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3600" dirty="0"/>
              <a:t>Основные этапы жизни и творчества</a:t>
            </a:r>
          </a:p>
        </p:txBody>
      </p:sp>
      <p:pic>
        <p:nvPicPr>
          <p:cNvPr id="8196" name="Picture 4" descr="pas09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3116263" y="1905000"/>
            <a:ext cx="2911475" cy="4114800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9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8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3040"/>
                            </p:stCondLst>
                            <p:childTnLst>
                              <p:par>
                                <p:cTn id="10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" dur="10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7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 dirty="0">
                <a:solidFill>
                  <a:srgbClr val="FF0000"/>
                </a:solidFill>
              </a:rPr>
              <a:t>Последние дни поэта</a:t>
            </a:r>
          </a:p>
        </p:txBody>
      </p:sp>
      <p:sp>
        <p:nvSpPr>
          <p:cNvPr id="317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700213"/>
            <a:ext cx="8229600" cy="453707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400" b="1"/>
              <a:t>1959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В английской газете публикуется стихотворение “Нобелевская премия”, после чего Б. Л. Пастернака вызывают к генеральному прокурору Р. А. Руденко, предъявляют обвинение в измене Родине и запрещают встречи с иностранцами.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1960, 10 февраля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Семидесятилетие писателя. Он начинает работу над пьесой</a:t>
            </a:r>
            <a:r>
              <a:rPr lang="ru-RU" sz="2400" b="1"/>
              <a:t> </a:t>
            </a:r>
            <a:r>
              <a:rPr lang="ru-RU" sz="2400"/>
              <a:t>“Слепая красавица”.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400" b="1"/>
          </a:p>
          <a:p>
            <a:pPr>
              <a:lnSpc>
                <a:spcPct val="80000"/>
              </a:lnSpc>
            </a:pPr>
            <a:r>
              <a:rPr lang="ru-RU" sz="2400" b="1"/>
              <a:t>30 мая</a:t>
            </a:r>
            <a:endParaRPr lang="ru-RU" sz="24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400"/>
              <a:t>	Б. Л. Пастернак умер на своей даче в Переделкино.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174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17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174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000"/>
                            </p:stCondLst>
                            <p:childTnLst>
                              <p:par>
                                <p:cTn id="18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2000" fill="hold"/>
                                        <p:tgtEl>
                                          <p:spTgt spid="3174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8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2000" fill="hold"/>
                                        <p:tgtEl>
                                          <p:spTgt spid="3174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" fill="hold">
                            <p:stCondLst>
                              <p:cond delay="7000"/>
                            </p:stCondLst>
                            <p:childTnLst>
                              <p:par>
                                <p:cTn id="32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5" dur="2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2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2000" fill="hold"/>
                                        <p:tgtEl>
                                          <p:spTgt spid="3174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9000"/>
                            </p:stCondLst>
                            <p:childTnLst>
                              <p:par>
                                <p:cTn id="39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2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3174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11000"/>
                            </p:stCondLst>
                            <p:childTnLst>
                              <p:par>
                                <p:cTn id="46" presetID="35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3174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746" grpId="0"/>
      <p:bldP spid="31747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Могила писателя в Переделкино</a:t>
            </a:r>
          </a:p>
        </p:txBody>
      </p:sp>
      <p:pic>
        <p:nvPicPr>
          <p:cNvPr id="37892" name="Picture 4" descr="pasternak_200611101035260_s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557338"/>
            <a:ext cx="5761037" cy="5300662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8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378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7890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Дом-музей в Переделкино</a:t>
            </a:r>
          </a:p>
        </p:txBody>
      </p:sp>
      <p:pic>
        <p:nvPicPr>
          <p:cNvPr id="34820" name="Picture 4" descr="Дом-музей Б.Л.Пастернака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900113" y="1412875"/>
            <a:ext cx="7056437" cy="5256213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8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3481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2000"/>
                                        <p:tgtEl>
                                          <p:spTgt spid="348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4818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600" i="1">
                <a:solidFill>
                  <a:srgbClr val="FF0000"/>
                </a:solidFill>
              </a:rPr>
              <a:t>Б. Пастернак</a:t>
            </a:r>
          </a:p>
        </p:txBody>
      </p:sp>
      <p:pic>
        <p:nvPicPr>
          <p:cNvPr id="32775" name="Picture 7" descr="Осквернена могила Бориса Пастернака в Переделкино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763713" y="1484313"/>
            <a:ext cx="5256212" cy="5113337"/>
          </a:xfrm>
          <a:noFill/>
          <a:ln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10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10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1000"/>
                                        <p:tgtEl>
                                          <p:spTgt spid="32770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770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Эпиграф</a:t>
            </a:r>
          </a:p>
        </p:txBody>
      </p:sp>
      <p:sp>
        <p:nvSpPr>
          <p:cNvPr id="409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buFontTx/>
              <a:buNone/>
            </a:pPr>
            <a:r>
              <a:rPr lang="ru-RU" sz="2800"/>
              <a:t> 	Во всем мне хочется дойти до самой сути:</a:t>
            </a:r>
          </a:p>
          <a:p>
            <a:pPr>
              <a:buFontTx/>
              <a:buNone/>
            </a:pPr>
            <a:r>
              <a:rPr lang="ru-RU" sz="2800"/>
              <a:t>	В работе, в поисках пути,</a:t>
            </a:r>
          </a:p>
          <a:p>
            <a:pPr>
              <a:buFontTx/>
              <a:buNone/>
            </a:pPr>
            <a:r>
              <a:rPr lang="ru-RU" sz="2800"/>
              <a:t> 	В сердечной смуте</a:t>
            </a:r>
          </a:p>
          <a:p>
            <a:pPr>
              <a:buFontTx/>
              <a:buNone/>
            </a:pPr>
            <a:r>
              <a:rPr lang="ru-RU" sz="2800"/>
              <a:t>	До сущности протекших дней,</a:t>
            </a:r>
          </a:p>
          <a:p>
            <a:pPr>
              <a:buFontTx/>
              <a:buNone/>
            </a:pPr>
            <a:r>
              <a:rPr lang="ru-RU" sz="2800"/>
              <a:t>	До их причины,</a:t>
            </a:r>
          </a:p>
          <a:p>
            <a:pPr>
              <a:buFontTx/>
              <a:buNone/>
            </a:pPr>
            <a:r>
              <a:rPr lang="ru-RU" sz="2800"/>
              <a:t>	До оснований, до корней,</a:t>
            </a:r>
          </a:p>
          <a:p>
            <a:pPr>
              <a:buFontTx/>
              <a:buNone/>
            </a:pPr>
            <a:r>
              <a:rPr lang="ru-RU" sz="2800"/>
              <a:t>	До сердцевины.</a:t>
            </a:r>
          </a:p>
          <a:p>
            <a:pPr algn="ctr">
              <a:buFontTx/>
              <a:buNone/>
            </a:pPr>
            <a:r>
              <a:rPr lang="ru-RU" sz="2800"/>
              <a:t>Б. Л. Пастернак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09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2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409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4000"/>
                            </p:stCondLst>
                            <p:childTnLst>
                              <p:par>
                                <p:cTn id="1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2000" fill="hold"/>
                                        <p:tgtEl>
                                          <p:spTgt spid="409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6000"/>
                            </p:stCondLst>
                            <p:childTnLst>
                              <p:par>
                                <p:cTn id="2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2000" fill="hold"/>
                                        <p:tgtEl>
                                          <p:spTgt spid="409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8000"/>
                            </p:stCondLst>
                            <p:childTnLst>
                              <p:par>
                                <p:cTn id="29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2000" fill="hold"/>
                                        <p:tgtEl>
                                          <p:spTgt spid="409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10000"/>
                            </p:stCondLst>
                            <p:childTnLst>
                              <p:par>
                                <p:cTn id="3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2000" fill="hold"/>
                                        <p:tgtEl>
                                          <p:spTgt spid="409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12000"/>
                            </p:stCondLst>
                            <p:childTnLst>
                              <p:par>
                                <p:cTn id="4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3" dur="2000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2000" fill="hold"/>
                                        <p:tgtEl>
                                          <p:spTgt spid="409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14000"/>
                            </p:stCondLst>
                            <p:childTnLst>
                              <p:par>
                                <p:cTn id="4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9" dur="2000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0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2000" fill="hold"/>
                                        <p:tgtEl>
                                          <p:spTgt spid="409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/>
              <a:t>Детство</a:t>
            </a: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b="1" dirty="0"/>
              <a:t>1890, 10 февраля (29 января по ст. ст.)</a:t>
            </a:r>
            <a:endParaRPr lang="ru-RU" dirty="0"/>
          </a:p>
          <a:p>
            <a:r>
              <a:rPr lang="ru-RU" dirty="0"/>
              <a:t>Родился в Москве Б. Пастернак. Отец — художник Леонид Осипович Пастернак, мать — пианистка Розалия </a:t>
            </a:r>
            <a:r>
              <a:rPr lang="ru-RU" dirty="0" err="1"/>
              <a:t>Исидоровна</a:t>
            </a:r>
            <a:r>
              <a:rPr lang="ru-RU" dirty="0"/>
              <a:t>, в девичестве Кауфман.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68" decel="100000"/>
                                        <p:tgtEl>
                                          <p:spTgt spid="1126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68" fill="hold"/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68"/>
                                          </p:stCondLst>
                                        </p:cTn>
                                        <p:tgtEl>
                                          <p:spTgt spid="112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998"/>
                            </p:stCondLst>
                            <p:childTnLst>
                              <p:par>
                                <p:cTn id="15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2000" fill="hold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126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998"/>
                            </p:stCondLst>
                            <p:childTnLst>
                              <p:par>
                                <p:cTn id="21" presetID="53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3" dur="3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3000" fill="hold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5" dur="3000"/>
                                        <p:tgtEl>
                                          <p:spTgt spid="11267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266" grpId="0"/>
      <p:bldP spid="11267" grpId="0" uiExpand="1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000" b="1"/>
              <a:t>Леони́д О́сипович Пастерна́к</a:t>
            </a:r>
            <a:r>
              <a:rPr lang="ru-RU" sz="4000"/>
              <a:t> </a:t>
            </a:r>
            <a:r>
              <a:rPr lang="ru-RU" sz="2000"/>
              <a:t>(согласно документам </a:t>
            </a:r>
            <a:r>
              <a:rPr lang="ru-RU" sz="2000" i="1"/>
              <a:t>Ицхок-Лейб, или Исаак Иосифович, Пастернак</a:t>
            </a:r>
            <a:r>
              <a:rPr lang="ru-RU" sz="2000"/>
              <a:t>, также </a:t>
            </a:r>
            <a:r>
              <a:rPr lang="ru-RU" sz="2000" i="1"/>
              <a:t>Постернак</a:t>
            </a:r>
            <a:r>
              <a:rPr lang="ru-RU" sz="2000"/>
              <a:t>; </a:t>
            </a:r>
            <a:r>
              <a:rPr lang="ru-RU" sz="2000">
                <a:hlinkClick r:id="rId2" tooltip="1862"/>
              </a:rPr>
              <a:t>1862</a:t>
            </a:r>
            <a:r>
              <a:rPr lang="ru-RU" sz="2000"/>
              <a:t>, </a:t>
            </a:r>
            <a:r>
              <a:rPr lang="ru-RU" sz="2000">
                <a:hlinkClick r:id="rId3" tooltip="Одесса"/>
              </a:rPr>
              <a:t>Одесса</a:t>
            </a:r>
            <a:r>
              <a:rPr lang="ru-RU" sz="2000"/>
              <a:t> — </a:t>
            </a:r>
            <a:r>
              <a:rPr lang="ru-RU" sz="2000">
                <a:hlinkClick r:id="rId4" tooltip="1945"/>
              </a:rPr>
              <a:t>1945</a:t>
            </a:r>
            <a:r>
              <a:rPr lang="ru-RU" sz="2000"/>
              <a:t>, </a:t>
            </a:r>
            <a:r>
              <a:rPr lang="ru-RU" sz="2000">
                <a:hlinkClick r:id="rId5" tooltip="Оксфорд"/>
              </a:rPr>
              <a:t>Оксфорд</a:t>
            </a:r>
            <a:r>
              <a:rPr lang="ru-RU" sz="2000"/>
              <a:t>, </a:t>
            </a:r>
            <a:r>
              <a:rPr lang="ru-RU" sz="2000">
                <a:hlinkClick r:id="rId6" tooltip="Великобритания"/>
              </a:rPr>
              <a:t>Великобритания</a:t>
            </a:r>
            <a:r>
              <a:rPr lang="ru-RU" sz="2000"/>
              <a:t>) — российский живописец и график, мастер жанровых композиций и книжной иллюстрации; педагог.</a:t>
            </a:r>
            <a:r>
              <a:rPr lang="ru-RU" sz="4000"/>
              <a:t> </a:t>
            </a:r>
          </a:p>
        </p:txBody>
      </p:sp>
      <p:pic>
        <p:nvPicPr>
          <p:cNvPr id="12292" name="Picture 4" descr="120px-Pasternak_podlampoj"/>
          <p:cNvPicPr>
            <a:picLocks noGrp="1" noChangeAspect="1" noChangeArrowheads="1"/>
          </p:cNvPicPr>
          <p:nvPr>
            <p:ph idx="1"/>
          </p:nvPr>
        </p:nvPicPr>
        <p:blipFill>
          <a:blip r:embed="rId7" cstate="print"/>
          <a:srcRect/>
          <a:stretch>
            <a:fillRect/>
          </a:stretch>
        </p:blipFill>
        <p:spPr>
          <a:xfrm>
            <a:off x="1331913" y="2060575"/>
            <a:ext cx="5472112" cy="4492625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229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22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" dur="1000"/>
                                        <p:tgtEl>
                                          <p:spTgt spid="12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2290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7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/>
              <a:t> 1) Лев Толстой с семьей, 1902 год</a:t>
            </a:r>
            <a:br>
              <a:rPr lang="ru-RU" sz="2400"/>
            </a:br>
            <a:r>
              <a:rPr lang="ru-RU" sz="2400"/>
              <a:t>2) Сосны и море, 1910 год</a:t>
            </a:r>
          </a:p>
        </p:txBody>
      </p:sp>
      <p:pic>
        <p:nvPicPr>
          <p:cNvPr id="13316" name="Picture 4" descr="120px-Pasternaksosnyimore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1116013" y="1844675"/>
            <a:ext cx="5976937" cy="4881563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33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3" presetClass="entr" presetSubtype="5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1" dur="10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7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1" name="Rectangle 5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2800" i="1">
                <a:solidFill>
                  <a:srgbClr val="FF0000"/>
                </a:solidFill>
              </a:rPr>
              <a:t>Автопортрет , Л.О.Пастернак с женой</a:t>
            </a:r>
          </a:p>
        </p:txBody>
      </p:sp>
      <p:pic>
        <p:nvPicPr>
          <p:cNvPr id="14340" name="Picture 4" descr="Изображение:Pasternak self wife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/>
          <a:srcRect/>
          <a:stretch>
            <a:fillRect/>
          </a:stretch>
        </p:blipFill>
        <p:spPr>
          <a:xfrm>
            <a:off x="2700338" y="1916113"/>
            <a:ext cx="3887787" cy="4737100"/>
          </a:xfrm>
          <a:noFill/>
          <a:ln/>
        </p:spPr>
      </p:pic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3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10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1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ru-RU" sz="3200" dirty="0">
                <a:solidFill>
                  <a:srgbClr val="FF0000"/>
                </a:solidFill>
              </a:rPr>
              <a:t>Университеты</a:t>
            </a:r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905000"/>
            <a:ext cx="8229600" cy="4619625"/>
          </a:xfrm>
        </p:spPr>
        <p:txBody>
          <a:bodyPr/>
          <a:lstStyle/>
          <a:p>
            <a:pPr>
              <a:lnSpc>
                <a:spcPct val="80000"/>
              </a:lnSpc>
            </a:pPr>
            <a:r>
              <a:rPr lang="ru-RU" sz="2000" b="1"/>
              <a:t>1901, август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Поступил во второй класс московской пятой гимназии.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1908, май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Окончание гимназии с золотой медалью.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август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Поступает на юридический факультет Московского университета. Параллельно еще в гимназии проходит композиторский курс по программе консерватории, готовится сдавать экзамены экстерном.</a:t>
            </a:r>
          </a:p>
          <a:p>
            <a:pPr>
              <a:lnSpc>
                <a:spcPct val="80000"/>
              </a:lnSpc>
              <a:buFontTx/>
              <a:buNone/>
            </a:pPr>
            <a:endParaRPr lang="ru-RU" sz="2000" b="1"/>
          </a:p>
          <a:p>
            <a:pPr>
              <a:lnSpc>
                <a:spcPct val="80000"/>
              </a:lnSpc>
            </a:pPr>
            <a:r>
              <a:rPr lang="ru-RU" sz="2000" b="1"/>
              <a:t>1909, май</a:t>
            </a:r>
            <a:endParaRPr lang="ru-RU" sz="2000"/>
          </a:p>
          <a:p>
            <a:pPr>
              <a:lnSpc>
                <a:spcPct val="80000"/>
              </a:lnSpc>
              <a:buFontTx/>
              <a:buNone/>
            </a:pPr>
            <a:r>
              <a:rPr lang="ru-RU" sz="2000"/>
              <a:t>	Переводится на философское отделение историко-филологического факультета университета.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2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153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1"/>
                                          </p:val>
                                        </p:tav>
                                        <p:tav tm="50000">
                                          <p:val>
                                            <p:strVal val="#ppt_y+.5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2000"/>
                                        <p:tgtEl>
                                          <p:spTgt spid="153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000"/>
                            </p:stCondLst>
                            <p:childTnLst>
                              <p:par>
                                <p:cTn id="1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5" dur="1000"/>
                                        <p:tgtEl>
                                          <p:spTgt spid="1536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1000"/>
                                        <p:tgtEl>
                                          <p:spTgt spid="1536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4000"/>
                            </p:stCondLst>
                            <p:childTnLst>
                              <p:par>
                                <p:cTn id="2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3" dur="1000"/>
                                        <p:tgtEl>
                                          <p:spTgt spid="153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5000"/>
                            </p:stCondLst>
                            <p:childTnLst>
                              <p:par>
                                <p:cTn id="25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1000"/>
                                        <p:tgtEl>
                                          <p:spTgt spid="153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6000"/>
                            </p:stCondLst>
                            <p:childTnLst>
                              <p:par>
                                <p:cTn id="29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1" dur="1000"/>
                                        <p:tgtEl>
                                          <p:spTgt spid="1536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7000"/>
                            </p:stCondLst>
                            <p:childTnLst>
                              <p:par>
                                <p:cTn id="33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5" dur="1000"/>
                                        <p:tgtEl>
                                          <p:spTgt spid="153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8000"/>
                            </p:stCondLst>
                            <p:childTnLst>
                              <p:par>
                                <p:cTn id="37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9" dur="1000"/>
                                        <p:tgtEl>
                                          <p:spTgt spid="1536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9000"/>
                            </p:stCondLst>
                            <p:childTnLst>
                              <p:par>
                                <p:cTn id="41" presetID="4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43" dur="1000"/>
                                        <p:tgtEl>
                                          <p:spTgt spid="1536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5362" grpId="0"/>
      <p:bldP spid="1536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ru-RU" sz="4000" i="1" dirty="0">
                <a:solidFill>
                  <a:srgbClr val="FF0000"/>
                </a:solidFill>
              </a:rPr>
              <a:t>1913 год – решение стать поэтом</a:t>
            </a:r>
            <a:r>
              <a:rPr lang="ru-RU" sz="4000" dirty="0"/>
              <a:t> </a:t>
            </a:r>
          </a:p>
        </p:txBody>
      </p:sp>
      <p:sp>
        <p:nvSpPr>
          <p:cNvPr id="1945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>
              <a:lnSpc>
                <a:spcPct val="90000"/>
              </a:lnSpc>
            </a:pPr>
            <a:r>
              <a:rPr lang="ru-RU" sz="2800" b="1"/>
              <a:t>апрель</a:t>
            </a: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	Первая публикация стихов Б. Л. Пастернака в коллективном сборнике “Лирика”. В этом же году он заканчивает университет со званием кандидата философии Московского университета.</a:t>
            </a:r>
            <a:endParaRPr lang="ru-RU" sz="2800" b="1"/>
          </a:p>
          <a:p>
            <a:pPr>
              <a:lnSpc>
                <a:spcPct val="90000"/>
              </a:lnSpc>
            </a:pPr>
            <a:r>
              <a:rPr lang="ru-RU" sz="2800" b="1"/>
              <a:t>декабрь</a:t>
            </a:r>
            <a:endParaRPr lang="ru-RU" sz="2800"/>
          </a:p>
          <a:p>
            <a:pPr>
              <a:lnSpc>
                <a:spcPct val="90000"/>
              </a:lnSpc>
              <a:buFontTx/>
              <a:buNone/>
            </a:pPr>
            <a:r>
              <a:rPr lang="ru-RU" sz="2800"/>
              <a:t>	Работа над сборником стихов</a:t>
            </a:r>
            <a:r>
              <a:rPr lang="ru-RU" sz="2800" b="1"/>
              <a:t> </a:t>
            </a:r>
            <a:r>
              <a:rPr lang="ru-RU" sz="2800"/>
              <a:t>“Близнец в тучах”.</a:t>
            </a:r>
          </a:p>
        </p:txBody>
      </p:sp>
    </p:spTree>
  </p:cSld>
  <p:clrMapOvr>
    <a:masterClrMapping/>
  </p:clrMapOvr>
  <p:transition spd="med">
    <p:strips dir="rd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800" decel="100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-0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800" decel="100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0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0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200" accel="100000" fill="hold">
                                          <p:stCondLst>
                                            <p:cond delay="80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0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1000"/>
                            </p:stCondLst>
                            <p:childTnLst>
                              <p:par>
                                <p:cTn id="14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16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17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18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1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500"/>
                            </p:stCondLst>
                            <p:childTnLst>
                              <p:par>
                                <p:cTn id="21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23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24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25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26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18600"/>
                            </p:stCondLst>
                            <p:childTnLst>
                              <p:par>
                                <p:cTn id="28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0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1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2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33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20200"/>
                            </p:stCondLst>
                            <p:childTnLst>
                              <p:par>
                                <p:cTn id="35" presetID="56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by="(-#ppt_w*2)" calcmode="lin" valueType="num">
                                      <p:cBhvr rctx="PPT">
                                        <p:cTn id="37" dur="5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</p:anim>
                                    <p:anim by="(#ppt_w*0.50)" calcmode="lin" valueType="num">
                                      <p:cBhvr>
                                        <p:cTn id="38" dur="500" decel="50000" autoRev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anim from="(-#ppt_h/2)" to="(#ppt_y)" calcmode="lin" valueType="num">
                                      <p:cBhvr>
                                        <p:cTn id="39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  <p:animRot by="21600000">
                                      <p:cBhvr>
                                        <p:cTn id="40" dur="1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9458" grpId="0"/>
      <p:bldP spid="19459" grpId="0" build="p"/>
    </p:bldLst>
  </p:timing>
</p:sld>
</file>

<file path=ppt/theme/theme1.xml><?xml version="1.0" encoding="utf-8"?>
<a:theme xmlns:a="http://schemas.openxmlformats.org/drawingml/2006/main" name="Океан">
  <a:themeElements>
    <a:clrScheme name="Океан 1">
      <a:dk1>
        <a:srgbClr val="010199"/>
      </a:dk1>
      <a:lt1>
        <a:srgbClr val="FFFFFF"/>
      </a:lt1>
      <a:dk2>
        <a:srgbClr val="000099"/>
      </a:dk2>
      <a:lt2>
        <a:srgbClr val="FFFFFF"/>
      </a:lt2>
      <a:accent1>
        <a:srgbClr val="33CCCC"/>
      </a:accent1>
      <a:accent2>
        <a:srgbClr val="00C600"/>
      </a:accent2>
      <a:accent3>
        <a:srgbClr val="AAAACA"/>
      </a:accent3>
      <a:accent4>
        <a:srgbClr val="DADADA"/>
      </a:accent4>
      <a:accent5>
        <a:srgbClr val="ADE2E2"/>
      </a:accent5>
      <a:accent6>
        <a:srgbClr val="00B300"/>
      </a:accent6>
      <a:hlink>
        <a:srgbClr val="FFCC00"/>
      </a:hlink>
      <a:folHlink>
        <a:srgbClr val="6699FF"/>
      </a:folHlink>
    </a:clrScheme>
    <a:fontScheme name="Океан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Океан 1">
        <a:dk1>
          <a:srgbClr val="010199"/>
        </a:dk1>
        <a:lt1>
          <a:srgbClr val="FFFFFF"/>
        </a:lt1>
        <a:dk2>
          <a:srgbClr val="000099"/>
        </a:dk2>
        <a:lt2>
          <a:srgbClr val="FFFFFF"/>
        </a:lt2>
        <a:accent1>
          <a:srgbClr val="33CCCC"/>
        </a:accent1>
        <a:accent2>
          <a:srgbClr val="00C600"/>
        </a:accent2>
        <a:accent3>
          <a:srgbClr val="AAAACA"/>
        </a:accent3>
        <a:accent4>
          <a:srgbClr val="DADADA"/>
        </a:accent4>
        <a:accent5>
          <a:srgbClr val="ADE2E2"/>
        </a:accent5>
        <a:accent6>
          <a:srgbClr val="00B300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2">
        <a:dk1>
          <a:srgbClr val="000066"/>
        </a:dk1>
        <a:lt1>
          <a:srgbClr val="FFFFFF"/>
        </a:lt1>
        <a:dk2>
          <a:srgbClr val="5D93FF"/>
        </a:dk2>
        <a:lt2>
          <a:srgbClr val="FFFFFF"/>
        </a:lt2>
        <a:accent1>
          <a:srgbClr val="6666FF"/>
        </a:accent1>
        <a:accent2>
          <a:srgbClr val="9999FF"/>
        </a:accent2>
        <a:accent3>
          <a:srgbClr val="B6C8FF"/>
        </a:accent3>
        <a:accent4>
          <a:srgbClr val="DADADA"/>
        </a:accent4>
        <a:accent5>
          <a:srgbClr val="B8B8FF"/>
        </a:accent5>
        <a:accent6>
          <a:srgbClr val="8A8AE7"/>
        </a:accent6>
        <a:hlink>
          <a:srgbClr val="FF3300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3">
        <a:dk1>
          <a:srgbClr val="000000"/>
        </a:dk1>
        <a:lt1>
          <a:srgbClr val="FFFFFF"/>
        </a:lt1>
        <a:dk2>
          <a:srgbClr val="572E88"/>
        </a:dk2>
        <a:lt2>
          <a:srgbClr val="FFFFFF"/>
        </a:lt2>
        <a:accent1>
          <a:srgbClr val="FF6600"/>
        </a:accent1>
        <a:accent2>
          <a:srgbClr val="FFCC00"/>
        </a:accent2>
        <a:accent3>
          <a:srgbClr val="B4ADC3"/>
        </a:accent3>
        <a:accent4>
          <a:srgbClr val="DADADA"/>
        </a:accent4>
        <a:accent5>
          <a:srgbClr val="FFB8AA"/>
        </a:accent5>
        <a:accent6>
          <a:srgbClr val="E7B900"/>
        </a:accent6>
        <a:hlink>
          <a:srgbClr val="33CCCC"/>
        </a:hlink>
        <a:folHlink>
          <a:srgbClr val="36CC6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4">
        <a:dk1>
          <a:srgbClr val="003366"/>
        </a:dk1>
        <a:lt1>
          <a:srgbClr val="FFFFFF"/>
        </a:lt1>
        <a:dk2>
          <a:srgbClr val="666699"/>
        </a:dk2>
        <a:lt2>
          <a:srgbClr val="FFFFFF"/>
        </a:lt2>
        <a:accent1>
          <a:srgbClr val="9966FF"/>
        </a:accent1>
        <a:accent2>
          <a:srgbClr val="00CC66"/>
        </a:accent2>
        <a:accent3>
          <a:srgbClr val="B8B8CA"/>
        </a:accent3>
        <a:accent4>
          <a:srgbClr val="DADADA"/>
        </a:accent4>
        <a:accent5>
          <a:srgbClr val="CAB8FF"/>
        </a:accent5>
        <a:accent6>
          <a:srgbClr val="00B95C"/>
        </a:accent6>
        <a:hlink>
          <a:srgbClr val="65C8FF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5">
        <a:dk1>
          <a:srgbClr val="000000"/>
        </a:dk1>
        <a:lt1>
          <a:srgbClr val="FFFFFF"/>
        </a:lt1>
        <a:dk2>
          <a:srgbClr val="336600"/>
        </a:dk2>
        <a:lt2>
          <a:srgbClr val="FFFFFF"/>
        </a:lt2>
        <a:accent1>
          <a:srgbClr val="B7C533"/>
        </a:accent1>
        <a:accent2>
          <a:srgbClr val="CCCCFF"/>
        </a:accent2>
        <a:accent3>
          <a:srgbClr val="ADB8AA"/>
        </a:accent3>
        <a:accent4>
          <a:srgbClr val="DADADA"/>
        </a:accent4>
        <a:accent5>
          <a:srgbClr val="D8DFAD"/>
        </a:accent5>
        <a:accent6>
          <a:srgbClr val="B9B9E7"/>
        </a:accent6>
        <a:hlink>
          <a:srgbClr val="FFFFCC"/>
        </a:hlink>
        <a:folHlink>
          <a:srgbClr val="FF99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6">
        <a:dk1>
          <a:srgbClr val="000000"/>
        </a:dk1>
        <a:lt1>
          <a:srgbClr val="FFFFFF"/>
        </a:lt1>
        <a:dk2>
          <a:srgbClr val="006B80"/>
        </a:dk2>
        <a:lt2>
          <a:srgbClr val="C1CB75"/>
        </a:lt2>
        <a:accent1>
          <a:srgbClr val="6F8406"/>
        </a:accent1>
        <a:accent2>
          <a:srgbClr val="D9E288"/>
        </a:accent2>
        <a:accent3>
          <a:srgbClr val="AABAC0"/>
        </a:accent3>
        <a:accent4>
          <a:srgbClr val="DADADA"/>
        </a:accent4>
        <a:accent5>
          <a:srgbClr val="BBC2AA"/>
        </a:accent5>
        <a:accent6>
          <a:srgbClr val="C4CD7B"/>
        </a:accent6>
        <a:hlink>
          <a:srgbClr val="00CC00"/>
        </a:hlink>
        <a:folHlink>
          <a:srgbClr val="C0FF7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7">
        <a:dk1>
          <a:srgbClr val="5F5F5F"/>
        </a:dk1>
        <a:lt1>
          <a:srgbClr val="FFFFFF"/>
        </a:lt1>
        <a:dk2>
          <a:srgbClr val="FF6600"/>
        </a:dk2>
        <a:lt2>
          <a:srgbClr val="FFFFFF"/>
        </a:lt2>
        <a:accent1>
          <a:srgbClr val="CC6600"/>
        </a:accent1>
        <a:accent2>
          <a:srgbClr val="FF6600"/>
        </a:accent2>
        <a:accent3>
          <a:srgbClr val="FFB8AA"/>
        </a:accent3>
        <a:accent4>
          <a:srgbClr val="DADADA"/>
        </a:accent4>
        <a:accent5>
          <a:srgbClr val="E2B8AA"/>
        </a:accent5>
        <a:accent6>
          <a:srgbClr val="E75C00"/>
        </a:accent6>
        <a:hlink>
          <a:srgbClr val="FFFF99"/>
        </a:hlink>
        <a:folHlink>
          <a:srgbClr val="FFCC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Океан 8">
        <a:dk1>
          <a:srgbClr val="000000"/>
        </a:dk1>
        <a:lt1>
          <a:srgbClr val="FFFFFF"/>
        </a:lt1>
        <a:dk2>
          <a:srgbClr val="FFBA2F"/>
        </a:dk2>
        <a:lt2>
          <a:srgbClr val="A50021"/>
        </a:lt2>
        <a:accent1>
          <a:srgbClr val="FF6600"/>
        </a:accent1>
        <a:accent2>
          <a:srgbClr val="CC6600"/>
        </a:accent2>
        <a:accent3>
          <a:srgbClr val="FFD9AD"/>
        </a:accent3>
        <a:accent4>
          <a:srgbClr val="DADADA"/>
        </a:accent4>
        <a:accent5>
          <a:srgbClr val="FFB8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Ocean</Template>
  <TotalTime>212</TotalTime>
  <Words>171</Words>
  <Application>Microsoft Office PowerPoint</Application>
  <PresentationFormat>Экран (4:3)</PresentationFormat>
  <Paragraphs>124</Paragraphs>
  <Slides>23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23</vt:i4>
      </vt:variant>
    </vt:vector>
  </HeadingPairs>
  <TitlesOfParts>
    <vt:vector size="24" baseType="lpstr">
      <vt:lpstr>Океан</vt:lpstr>
      <vt:lpstr>Борис Леонидович Пастернак (1890 – 1960 г.г.)</vt:lpstr>
      <vt:lpstr>Основные этапы жизни и творчества</vt:lpstr>
      <vt:lpstr>Эпиграф</vt:lpstr>
      <vt:lpstr>Детство</vt:lpstr>
      <vt:lpstr>Леони́д О́сипович Пастерна́к (согласно документам Ицхок-Лейб, или Исаак Иосифович, Пастернак, также Постернак; 1862, Одесса — 1945, Оксфорд, Великобритания) — российский живописец и график, мастер жанровых композиций и книжной иллюстрации; педагог. </vt:lpstr>
      <vt:lpstr> 1) Лев Толстой с семьей, 1902 год 2) Сосны и море, 1910 год</vt:lpstr>
      <vt:lpstr>Автопортрет , Л.О.Пастернак с женой</vt:lpstr>
      <vt:lpstr>Университеты</vt:lpstr>
      <vt:lpstr>1913 год – решение стать поэтом </vt:lpstr>
      <vt:lpstr>В кругу футуристов</vt:lpstr>
      <vt:lpstr>Творчество 20-х годов</vt:lpstr>
      <vt:lpstr>Творчество 30-х годов</vt:lpstr>
      <vt:lpstr>Творчество 30-х годов</vt:lpstr>
      <vt:lpstr>Новый взлет</vt:lpstr>
      <vt:lpstr>Годы войны</vt:lpstr>
      <vt:lpstr>В атмосфере репрессий</vt:lpstr>
      <vt:lpstr>Б. Пастернак с Ольгой Ивинской</vt:lpstr>
      <vt:lpstr>Нобелевская премия</vt:lpstr>
      <vt:lpstr>Травля писателя </vt:lpstr>
      <vt:lpstr>Последние дни поэта</vt:lpstr>
      <vt:lpstr>Могила писателя в Переделкино</vt:lpstr>
      <vt:lpstr>Дом-музей в Переделкино</vt:lpstr>
      <vt:lpstr>Б. Пастернак</vt:lpstr>
    </vt:vector>
  </TitlesOfParts>
  <Company>Домашний компьютер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Борис Леонидович Пастернак (1890 – 1960 г.г.)</dc:title>
  <dc:creator>Кресс Ирина</dc:creator>
  <cp:lastModifiedBy>Николай</cp:lastModifiedBy>
  <cp:revision>12</cp:revision>
  <dcterms:created xsi:type="dcterms:W3CDTF">2008-02-10T04:41:03Z</dcterms:created>
  <dcterms:modified xsi:type="dcterms:W3CDTF">2013-07-30T08:44:34Z</dcterms:modified>
</cp:coreProperties>
</file>