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6" r:id="rId4"/>
    <p:sldId id="277" r:id="rId5"/>
    <p:sldId id="259" r:id="rId6"/>
    <p:sldId id="260" r:id="rId7"/>
    <p:sldId id="261" r:id="rId8"/>
    <p:sldId id="258" r:id="rId9"/>
    <p:sldId id="265" r:id="rId10"/>
    <p:sldId id="270" r:id="rId11"/>
    <p:sldId id="271" r:id="rId12"/>
    <p:sldId id="273" r:id="rId13"/>
    <p:sldId id="272" r:id="rId14"/>
    <p:sldId id="262" r:id="rId15"/>
    <p:sldId id="268" r:id="rId16"/>
    <p:sldId id="269" r:id="rId17"/>
    <p:sldId id="275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6600"/>
    <a:srgbClr val="FFCC66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EF6A-F85B-4143-AC81-54BE6A21D27B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A037-52BF-4F45-8299-A0318681D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EF6A-F85B-4143-AC81-54BE6A21D27B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A037-52BF-4F45-8299-A0318681D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EF6A-F85B-4143-AC81-54BE6A21D27B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A037-52BF-4F45-8299-A0318681D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EF6A-F85B-4143-AC81-54BE6A21D27B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A037-52BF-4F45-8299-A0318681D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EF6A-F85B-4143-AC81-54BE6A21D27B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A037-52BF-4F45-8299-A0318681D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EF6A-F85B-4143-AC81-54BE6A21D27B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A037-52BF-4F45-8299-A0318681D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EF6A-F85B-4143-AC81-54BE6A21D27B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A037-52BF-4F45-8299-A0318681D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EF6A-F85B-4143-AC81-54BE6A21D27B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A037-52BF-4F45-8299-A0318681D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EF6A-F85B-4143-AC81-54BE6A21D27B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A037-52BF-4F45-8299-A0318681D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EF6A-F85B-4143-AC81-54BE6A21D27B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A037-52BF-4F45-8299-A0318681D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EF6A-F85B-4143-AC81-54BE6A21D27B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A037-52BF-4F45-8299-A0318681D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2EF6A-F85B-4143-AC81-54BE6A21D27B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0A037-52BF-4F45-8299-A0318681D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iterata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literata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1916832"/>
            <a:ext cx="78266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rgbClr val="FFFF66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Драма М.Ю. Лермонтова</a:t>
            </a:r>
          </a:p>
          <a:p>
            <a:pPr algn="ctr"/>
            <a:r>
              <a:rPr lang="ru-RU" sz="5400" b="1" cap="none" spc="0" dirty="0" smtClean="0">
                <a:ln w="1905">
                  <a:solidFill>
                    <a:srgbClr val="FFFF66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«Маскарад»</a:t>
            </a:r>
            <a:endParaRPr lang="ru-RU" sz="5400" b="1" cap="none" spc="0" dirty="0">
              <a:ln w="1905">
                <a:solidFill>
                  <a:srgbClr val="FFFF66"/>
                </a:solidFill>
              </a:ln>
              <a:solidFill>
                <a:srgbClr val="CC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86116" y="4071942"/>
            <a:ext cx="264320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  <a:hlinkClick r:id="rId3"/>
              </a:rPr>
              <a:t>Literata.Ru</a:t>
            </a:r>
            <a:endParaRPr kumimoji="0" lang="ru-RU" sz="28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12776"/>
            <a:ext cx="4680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Трагический конец </a:t>
            </a:r>
            <a:r>
              <a:rPr lang="ru-RU" sz="2400" dirty="0" err="1" smtClean="0"/>
              <a:t>Арбенина</a:t>
            </a:r>
            <a:r>
              <a:rPr lang="ru-RU" sz="2400" dirty="0" smtClean="0"/>
              <a:t> предрешен и самим характером развивающихся событий, и натиском враждебных обстоятельств, и особенностями личности героя, его жизненной позицией; это неизбежное следствие эгоцентризма и всеобъемлющего отрицания.</a:t>
            </a:r>
            <a:endParaRPr lang="ru-RU" sz="2400" dirty="0"/>
          </a:p>
        </p:txBody>
      </p:sp>
      <p:pic>
        <p:nvPicPr>
          <p:cNvPr id="4" name="Picture 2" descr="Картинка 7 из 19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268759"/>
            <a:ext cx="2952328" cy="4407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5856" y="260648"/>
            <a:ext cx="2326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Образ Нины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908720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Имя Нина в драме «Маскарад» является такой же «маскарадной маской», как и имена других персонажей драмы. Настоящее имя Нины — Настасья Павловна, его произносит на балу в драме «Маскарад» герой с провинциальным именем </a:t>
            </a:r>
            <a:r>
              <a:rPr lang="ru-RU" sz="2400" dirty="0" err="1" smtClean="0"/>
              <a:t>Петков</a:t>
            </a:r>
            <a:r>
              <a:rPr lang="ru-RU" sz="2400" dirty="0" smtClean="0"/>
              <a:t>, чуждый светскому обществу.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708920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Двуименность</a:t>
            </a:r>
            <a:r>
              <a:rPr lang="ru-RU" sz="2400" dirty="0" smtClean="0"/>
              <a:t> героини является предвестником последующей трагедии Нины.</a:t>
            </a:r>
            <a:endParaRPr lang="ru-RU" sz="2400" dirty="0"/>
          </a:p>
        </p:txBody>
      </p:sp>
      <p:pic>
        <p:nvPicPr>
          <p:cNvPr id="9" name="Picture 2" descr="https://sites.google.com/site/kovalenkoekaterina12/_/rsrc/1321685353855/m-u-lermontov-biografia/-maskarad/%D0%9C%D0%B0%D1%81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789040"/>
            <a:ext cx="4392488" cy="2653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Нина - образ, возможно, даже более романтизированный, чем образ </a:t>
            </a:r>
            <a:r>
              <a:rPr lang="ru-RU" sz="2400" dirty="0" err="1" smtClean="0"/>
              <a:t>Арбенина</a:t>
            </a:r>
            <a:r>
              <a:rPr lang="ru-RU" sz="2400" dirty="0" smtClean="0"/>
              <a:t>. В ее облике воплощен идеал прекрасной человеческой личности.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00808"/>
            <a:ext cx="54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 нее живой, светлый ум, способность глубоко чувствовать и переживать, душевный такт, сознание своего человеческого достоинства. Она проста и естественна. </a:t>
            </a:r>
            <a:endParaRPr lang="ru-RU" sz="2400" dirty="0"/>
          </a:p>
        </p:txBody>
      </p:sp>
      <p:pic>
        <p:nvPicPr>
          <p:cNvPr id="5" name="Picture 4" descr="Картинка 24 из 19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060848"/>
            <a:ext cx="2664296" cy="36622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3717032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Встреча </a:t>
            </a:r>
            <a:r>
              <a:rPr lang="ru-RU" sz="2400" dirty="0" err="1" smtClean="0"/>
              <a:t>Арбенина</a:t>
            </a:r>
            <a:r>
              <a:rPr lang="ru-RU" sz="2400" dirty="0" smtClean="0"/>
              <a:t> с Ниной оказала на его душу целительное воздействие:</a:t>
            </a:r>
          </a:p>
          <a:p>
            <a:r>
              <a:rPr lang="ru-RU" sz="2400" dirty="0" smtClean="0"/>
              <a:t>…черствая кора</a:t>
            </a:r>
          </a:p>
          <a:p>
            <a:r>
              <a:rPr lang="ru-RU" sz="2400" dirty="0" smtClean="0"/>
              <a:t>С моей души слетела, мир прекрасный</a:t>
            </a:r>
          </a:p>
          <a:p>
            <a:r>
              <a:rPr lang="ru-RU" sz="2400" dirty="0" smtClean="0"/>
              <a:t>Моим глазам открылся не напрасно,</a:t>
            </a:r>
          </a:p>
          <a:p>
            <a:r>
              <a:rPr lang="ru-RU" sz="2400" dirty="0" smtClean="0"/>
              <a:t>И я воскрес для жизни и добра».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Светской „жизни тяготенье“ мучительно Нине. Полная тяжелых предчувствий, она умоляет </a:t>
            </a:r>
            <a:r>
              <a:rPr lang="ru-RU" sz="2400" dirty="0" err="1" smtClean="0"/>
              <a:t>Арбенина</a:t>
            </a:r>
            <a:r>
              <a:rPr lang="ru-RU" sz="2400" dirty="0" smtClean="0"/>
              <a:t> „кинуть свет“: „В деревне молодость свою я схороню, оставлю балы, пышность, моду и эту скучную свободу“.</a:t>
            </a:r>
          </a:p>
          <a:p>
            <a:r>
              <a:rPr lang="ru-RU" sz="2400" dirty="0" smtClean="0"/>
              <a:t>Она тяготится мнимой скучной свободой, которая ей предоставлена</a:t>
            </a:r>
            <a:r>
              <a:rPr lang="ru-RU" sz="2400" i="1" dirty="0" smtClean="0"/>
              <a:t>...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3429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Нина превращается из «</a:t>
            </a:r>
            <a:r>
              <a:rPr lang="ru-RU" sz="2400" dirty="0" err="1" smtClean="0"/>
              <a:t>созданья</a:t>
            </a:r>
            <a:r>
              <a:rPr lang="ru-RU" sz="2400" dirty="0" smtClean="0"/>
              <a:t> слабого» в гордую женщину, не прощающую ни дерзостей светского волокиты </a:t>
            </a:r>
            <a:r>
              <a:rPr lang="ru-RU" sz="2400" dirty="0" err="1" smtClean="0"/>
              <a:t>Звездича</a:t>
            </a:r>
            <a:r>
              <a:rPr lang="ru-RU" sz="2400" dirty="0" smtClean="0"/>
              <a:t>, ни ревности мужа, оскорбляющей ее достоинство.</a:t>
            </a:r>
            <a:endParaRPr lang="ru-RU" sz="2400" dirty="0"/>
          </a:p>
        </p:txBody>
      </p:sp>
      <p:pic>
        <p:nvPicPr>
          <p:cNvPr id="4" name="Picture 4" descr="Картинка 15 из 19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3037419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7664" y="188640"/>
            <a:ext cx="5813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Конфликт в драме «Маскарад»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90872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драме М.Ю.Лермонтова «Маскарад» можно выделить социальный конфликт. Это конфликт героя и дворянского общества. И психологический конфликт, внутренний, в сознании героя.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249289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Лермонтов показал в „Маскараде“, что „формула“: „кто </a:t>
            </a:r>
            <a:r>
              <a:rPr lang="ru-RU" sz="2400" dirty="0" err="1" smtClean="0"/>
              <a:t>нынече</a:t>
            </a:r>
            <a:r>
              <a:rPr lang="ru-RU" sz="2400" dirty="0" smtClean="0"/>
              <a:t> не гнется, ни до чего тот не добьется“ — была главной формулой „благоденствия“ в николаевской столице.</a:t>
            </a:r>
          </a:p>
          <a:p>
            <a:r>
              <a:rPr lang="ru-RU" sz="2400" dirty="0" smtClean="0"/>
              <a:t>„Формуле“ этой противостоит гордое </a:t>
            </a:r>
            <a:r>
              <a:rPr lang="ru-RU" sz="2400" dirty="0" err="1" smtClean="0"/>
              <a:t>арбенинское</a:t>
            </a:r>
            <a:r>
              <a:rPr lang="ru-RU" sz="2400" dirty="0" smtClean="0"/>
              <a:t>: „Мне поздно перед ними гнуться</a:t>
            </a:r>
            <a:r>
              <a:rPr lang="ru-RU" sz="2400" i="1" dirty="0" smtClean="0"/>
              <a:t>...</a:t>
            </a:r>
            <a:r>
              <a:rPr lang="ru-RU" sz="2400" dirty="0" smtClean="0"/>
              <a:t>“, „Ничем и никому я не был в жизнь обязан“.</a:t>
            </a:r>
            <a:endParaRPr lang="ru-RU" sz="2400" dirty="0"/>
          </a:p>
        </p:txBody>
      </p:sp>
      <p:pic>
        <p:nvPicPr>
          <p:cNvPr id="9218" name="Picture 2" descr="Картинка 102 из 3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245" y="2996952"/>
            <a:ext cx="382365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5816" y="3573016"/>
            <a:ext cx="5904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Развязка внутреннего душевного конфликта наступает, когда </a:t>
            </a:r>
            <a:r>
              <a:rPr lang="ru-RU" sz="2400" dirty="0" err="1" smtClean="0"/>
              <a:t>Звездич</a:t>
            </a:r>
            <a:r>
              <a:rPr lang="ru-RU" sz="2400" dirty="0" smtClean="0"/>
              <a:t> и Неизвестный приходят в его дом, чтобы завершить давно задуманную месть. Не понадобились ни шпаги, ни пистолеты. </a:t>
            </a:r>
            <a:r>
              <a:rPr lang="ru-RU" sz="2400" dirty="0" err="1" smtClean="0"/>
              <a:t>Арбенин</a:t>
            </a:r>
            <a:r>
              <a:rPr lang="ru-RU" sz="2400" dirty="0" smtClean="0"/>
              <a:t> стоит перед ними на коленях – не у дуэльного барьера, а у черты безумия.</a:t>
            </a:r>
          </a:p>
          <a:p>
            <a:r>
              <a:rPr lang="ru-RU" sz="2400" dirty="0" smtClean="0"/>
              <a:t>«И этот гордый ум сегодня изнемог!»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Поединок гордого, независимого человека, который мог сказать о себе: «ничем и никому я не был в жизнь обязан» – закончился поражением:</a:t>
            </a:r>
          </a:p>
          <a:p>
            <a:r>
              <a:rPr lang="ru-RU" sz="2400" dirty="0" smtClean="0"/>
              <a:t>Беги, красней, презренный человек,</a:t>
            </a:r>
          </a:p>
          <a:p>
            <a:r>
              <a:rPr lang="ru-RU" sz="2400" dirty="0" smtClean="0"/>
              <a:t>Тебя, как и других, к земле прижал наш век…</a:t>
            </a:r>
            <a:endParaRPr lang="ru-RU" sz="2400" dirty="0"/>
          </a:p>
        </p:txBody>
      </p:sp>
      <p:pic>
        <p:nvPicPr>
          <p:cNvPr id="3074" name="Picture 2" descr="Картинка 171 из 3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4664"/>
            <a:ext cx="3534256" cy="2354288"/>
          </a:xfrm>
          <a:prstGeom prst="rect">
            <a:avLst/>
          </a:prstGeom>
          <a:noFill/>
        </p:spPr>
      </p:pic>
      <p:pic>
        <p:nvPicPr>
          <p:cNvPr id="3076" name="Picture 4" descr="Картинка 212 из 3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2436185" cy="1963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348880"/>
            <a:ext cx="8964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Вольный стих (разностопный ямб), которым написана драма, глубоко соответствует богатству ее стиля, многообразию смысловых и интонационных оттенков – от возвышенной патетики монологов </a:t>
            </a:r>
            <a:r>
              <a:rPr lang="ru-RU" sz="2400" dirty="0" err="1" smtClean="0"/>
              <a:t>Арбенина</a:t>
            </a:r>
            <a:r>
              <a:rPr lang="ru-RU" sz="2400" dirty="0" smtClean="0"/>
              <a:t> до острых и легких светских диалогов и каламбуров; при этом основную тональность определяет ярко-романтический, величественный образ главного героя.</a:t>
            </a:r>
          </a:p>
          <a:p>
            <a:r>
              <a:rPr lang="ru-RU" sz="2400" dirty="0" smtClean="0"/>
              <a:t> Последовательность философского осмысления сложных, противоречивых явлений жизни отличает «Маскарад» от опытов ранней </a:t>
            </a:r>
            <a:r>
              <a:rPr lang="ru-RU" sz="2400" dirty="0" err="1" smtClean="0"/>
              <a:t>лермонтовской</a:t>
            </a:r>
            <a:r>
              <a:rPr lang="ru-RU" sz="2400" dirty="0" smtClean="0"/>
              <a:t> драматургии. Вместе с тем в «Маскараде» отчетливо различаются мотивы многих романтических произведений Лермонтова.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5036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Своеобразие «Маскарада»</a:t>
            </a:r>
            <a:endParaRPr lang="ru-RU" sz="3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764704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Своеобразие стиля драмы – в сложном и</a:t>
            </a:r>
          </a:p>
          <a:p>
            <a:r>
              <a:rPr lang="ru-RU" sz="2400" dirty="0" smtClean="0"/>
              <a:t> тонком взаимопроникновении </a:t>
            </a:r>
          </a:p>
          <a:p>
            <a:r>
              <a:rPr lang="ru-RU" sz="2400" dirty="0" smtClean="0"/>
              <a:t>романтического и реалистического планов изображения. </a:t>
            </a:r>
          </a:p>
        </p:txBody>
      </p:sp>
      <p:pic>
        <p:nvPicPr>
          <p:cNvPr id="2052" name="Picture 4" descr="Картинка 87 из 3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88640"/>
            <a:ext cx="1753909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Лермонтов, как известно, не напечатал «Маскарада». Видимо, запрещение пьесы для постановки на сцене вселило мысль о безнадежности увидеть ее и в печати.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060848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Если подлинный </a:t>
            </a:r>
            <a:r>
              <a:rPr lang="ru-RU" sz="2400" dirty="0" err="1" smtClean="0"/>
              <a:t>лермонтовский</a:t>
            </a:r>
            <a:r>
              <a:rPr lang="ru-RU" sz="2400" dirty="0" smtClean="0"/>
              <a:t> «Маскарад», хотя и с цензурными купюрами, через год после смерти поэта все же был напечатан, то для представления на официальной театральной сцене даже и в этом виде пьесу разрешили только в 1862г.</a:t>
            </a:r>
            <a:endParaRPr lang="ru-RU" sz="2400" dirty="0"/>
          </a:p>
        </p:txBody>
      </p:sp>
      <p:pic>
        <p:nvPicPr>
          <p:cNvPr id="29698" name="Picture 2" descr="http://i1189.photobucket.com/albums/z428/Forged_raindrop/Masquerade/masquerade_med.jpg?t=12875340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933056"/>
            <a:ext cx="2619375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435350" y="5589588"/>
            <a:ext cx="5708650" cy="99695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err="1">
                <a:latin typeface="+mn-lt"/>
              </a:rPr>
              <a:t>Решетняк</a:t>
            </a:r>
            <a:r>
              <a:rPr lang="ru-RU" sz="3200" dirty="0">
                <a:latin typeface="+mn-lt"/>
              </a:rPr>
              <a:t> Л.А., МБОУ СОШ № 3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latin typeface="+mn-lt"/>
              </a:rPr>
              <a:t>г. Костомукша Республика Карелия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250397" y="3178967"/>
            <a:ext cx="264320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  <a:hlinkClick r:id="rId2"/>
              </a:rPr>
              <a:t>Literata.Ru</a:t>
            </a:r>
            <a:endParaRPr kumimoji="0" lang="ru-RU" sz="28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14908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Глубоко неудовлетворенный казенно-патриотическим репертуаром театров, он задумал написать пьесу на тему из современной жизни. Пьеса должна была явиться сатирой на великосветское общество столицы и всей своей художественной системой противостоять благонамеренной официальной драматургии 30-х годов XIX в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260648"/>
            <a:ext cx="4256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Замысел «Маскарада» </a:t>
            </a:r>
            <a:endParaRPr lang="ru-RU" sz="3200" dirty="0"/>
          </a:p>
        </p:txBody>
      </p:sp>
      <p:pic>
        <p:nvPicPr>
          <p:cNvPr id="30722" name="Picture 2" descr="Картинка 55 из 3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0909" y="1556792"/>
            <a:ext cx="3273091" cy="21602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764704"/>
            <a:ext cx="5760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Замысел «Маскарада» возник у Лермонтова, по-видимому, в конце 1834 г. или в начале 1835 г. В эти годы Лермонтов-офицер непосредственно познакомился с великосветским обществом Петербурга, посещавшим светские маскарады в доме Энгельгардта. Хорошо знал Лермонтов и театральную жизнь Петербурга.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Идейный замысел «Маскарада» был подсказан игрой в карты. В идее произведения лежит проблема «высокого зла», рожденного деятельным стремлением к добру и счастью. Буря, которую производит </a:t>
            </a:r>
            <a:r>
              <a:rPr lang="ru-RU" sz="2400" dirty="0" err="1" smtClean="0"/>
              <a:t>Арбенин</a:t>
            </a:r>
            <a:r>
              <a:rPr lang="ru-RU" sz="2400" dirty="0" smtClean="0"/>
              <a:t> в светском кругу, разоблачая мистификацию добра и благородства, вырастет до размеров бунта против такого общественного устройства («естественного порядка»), при котором главную роль в жизни играет низкое зло, замаскированное «добром». Само заглавие пьесы скрывает в себе этот смысл. Сила </a:t>
            </a:r>
            <a:r>
              <a:rPr lang="ru-RU" sz="2400" dirty="0" err="1" smtClean="0"/>
              <a:t>Арбенина</a:t>
            </a:r>
            <a:r>
              <a:rPr lang="ru-RU" sz="2400" dirty="0" smtClean="0"/>
              <a:t> заключается в том, что он не только ходит без маски, но и срывает маски с других. Здесь – идейный центр пьесы.</a:t>
            </a:r>
            <a:endParaRPr lang="ru-RU" sz="2400" dirty="0"/>
          </a:p>
        </p:txBody>
      </p:sp>
      <p:pic>
        <p:nvPicPr>
          <p:cNvPr id="3" name="Picture 4" descr="Картинка 8 из 19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437112"/>
            <a:ext cx="3312368" cy="2200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46085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Примечательно, что Лермонтов назвал маскарадом всю пьесу, а не только сцену, в которой изображается костюмированный бал у Энгельгардта. Название пьесы символично: вся жизнь действующих лиц предстает перед нами как пестрый, стремительный, полный интриг и обманов, скрытых пороков и преступлений, внешне изысканный и блестящий, но пустой и утомительный маскарад.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332656"/>
            <a:ext cx="4200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Смысл названия пьесы</a:t>
            </a:r>
            <a:endParaRPr lang="ru-RU" sz="3200" dirty="0"/>
          </a:p>
        </p:txBody>
      </p:sp>
      <p:pic>
        <p:nvPicPr>
          <p:cNvPr id="33794" name="Picture 2" descr="Картинка 164 из 3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44824"/>
            <a:ext cx="4068960" cy="2790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196752"/>
            <a:ext cx="4752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Художественное содержание драмы многослойно; оно представляет собой совмещение разных планов – от бытового, конкретно-социального до философского. В пьесе изображен Петербург 30-х гг. XIX в. – средоточие лицемерия, фальши, эгоизма; широко отражены черты великосветского быта, увлечение столичной знати балами, карточной игрой, маскарадами.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332656"/>
            <a:ext cx="6680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Художественное содержание драмы </a:t>
            </a:r>
            <a:endParaRPr lang="ru-RU" sz="3200" dirty="0"/>
          </a:p>
        </p:txBody>
      </p:sp>
      <p:pic>
        <p:nvPicPr>
          <p:cNvPr id="9" name="Picture 2" descr="http://cs10743.vkontakte.ru/u131988423/-14/x_9dc99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348880"/>
            <a:ext cx="3863828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51920" y="83671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«Маскарад» – романтическая драма о трагических судьбах мыслящих людей современной поэту России, об их порывах к действию и роковых заблуждениях. В центре внимания автора – проблема личности, раздумья о судьбе человека, принявшего на себя тяжесть одинокого противостояния существующему порядку вещей.</a:t>
            </a:r>
            <a:endParaRPr lang="ru-RU" sz="2400" dirty="0"/>
          </a:p>
        </p:txBody>
      </p:sp>
      <p:pic>
        <p:nvPicPr>
          <p:cNvPr id="7" name="Picture 4" descr="Картинка 182 из 19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3122"/>
            <a:ext cx="3096344" cy="5573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836712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Арбенин</a:t>
            </a:r>
            <a:r>
              <a:rPr lang="ru-RU" sz="2400" dirty="0" smtClean="0"/>
              <a:t> – один из тех персонажей, которые, не будучи положительными героями, вместе с тем по умонастроению и взаимоотношениям с окружающим миром во многом близки автору и потому нередко выступают как выразители его взглядов.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Лермонтов наделил своего героя силой духа, мужеством, тоской по иной жизни. Сознание невозможности достигнуть духовной свободы, независимости, человеческого доверия и участия в том мире, где смещены понятия о сущности добра и зла, порождает трагическое мироощущение </a:t>
            </a:r>
            <a:r>
              <a:rPr lang="ru-RU" sz="2400" dirty="0" err="1" smtClean="0"/>
              <a:t>Арбенина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260648"/>
            <a:ext cx="3087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Образ </a:t>
            </a:r>
            <a:r>
              <a:rPr lang="ru-RU" sz="3200" dirty="0" err="1" smtClean="0"/>
              <a:t>Арбенина</a:t>
            </a:r>
            <a:endParaRPr lang="ru-RU" sz="3200" dirty="0"/>
          </a:p>
        </p:txBody>
      </p:sp>
      <p:pic>
        <p:nvPicPr>
          <p:cNvPr id="10242" name="Picture 2" descr="Картинка 28 из 2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492896"/>
            <a:ext cx="2123728" cy="2363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51920" y="2276872"/>
            <a:ext cx="487828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Но горький жизненный опыт отравляет его ядом безграничного неверия в жизнь и людей, подавляет сознанием нерасторжимости своих связей с проклинаемым им «светом», который, в свою очередь, не прощает ему отступничества. </a:t>
            </a:r>
          </a:p>
          <a:p>
            <a:endParaRPr lang="ru-RU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9024" y="260648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Основа его личности – мощная энергия отрицания. Пережив крушение юношеских идеалов, познав всю низость порока, герой восстает против самого себя, надеясь начать новую жизнь, обрести нравственную опору в любви.</a:t>
            </a:r>
            <a:endParaRPr lang="ru-RU" sz="2400" dirty="0"/>
          </a:p>
        </p:txBody>
      </p:sp>
      <p:pic>
        <p:nvPicPr>
          <p:cNvPr id="13314" name="Picture 2" descr="Картинка 140 из 3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55446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Арбенин</a:t>
            </a:r>
            <a:r>
              <a:rPr lang="ru-RU" sz="2400" dirty="0" smtClean="0"/>
              <a:t> тяжко страдает. Но причина его страданий – те же законы морали, которые он сам исповедовал и которым следовал до того, как, встретил Нину, «снова воскрес для жизни и добра». Но теперь эти законы обращаются против него, и он, быть может, впервые на самом себе почувствовал всю их губительную силу.</a:t>
            </a:r>
          </a:p>
          <a:p>
            <a:r>
              <a:rPr lang="ru-RU" sz="2400" dirty="0" smtClean="0"/>
              <a:t>В результате </a:t>
            </a:r>
            <a:r>
              <a:rPr lang="ru-RU" sz="2400" dirty="0" err="1" smtClean="0"/>
              <a:t>Арбенин</a:t>
            </a:r>
            <a:r>
              <a:rPr lang="ru-RU" sz="2400" dirty="0" smtClean="0"/>
              <a:t> карает невинную жену. Когда он узнает об этом, то оказывается не в силах вынести превращение из романтической жертвы и мстителя в заурядного убийцу.</a:t>
            </a:r>
            <a:endParaRPr lang="ru-RU" sz="2400" dirty="0"/>
          </a:p>
        </p:txBody>
      </p:sp>
      <p:pic>
        <p:nvPicPr>
          <p:cNvPr id="3" name="Picture 6" descr="Картинка 34 из 19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268760"/>
            <a:ext cx="2919243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тера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</Template>
  <TotalTime>110</TotalTime>
  <Words>1215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литерат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Ink</cp:lastModifiedBy>
  <cp:revision>3</cp:revision>
  <dcterms:created xsi:type="dcterms:W3CDTF">2012-09-10T09:47:55Z</dcterms:created>
  <dcterms:modified xsi:type="dcterms:W3CDTF">2013-03-31T08:14:43Z</dcterms:modified>
</cp:coreProperties>
</file>