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96A50-4D5C-45AD-9BEF-B9B5E6B2DCE1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7B687-EB70-4FAF-A887-AE9EAC328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E53E-0C61-4573-976F-EEFB489C51F4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10036-F339-4FC8-983A-9B6D91EF7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6EF11-EFD1-4BF2-965B-314C45104F0E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1A6C5-E2EE-4D25-BCAB-C3A72AD33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5276-00A1-44C1-97AC-B2A37FA21EF5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D8AF5-D9AE-4E58-80FA-5E18CD4BC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B25E2-8409-4BE8-A73E-B72140181DB9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FF1B0-2434-43AC-A8A5-D48D9BF8E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A57E7-176A-42A3-9985-0E0D87D3DEAB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8713-B422-4EFB-8A34-73F2A2D7D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1F53F-319D-4D37-A2E2-1CFF79515A2D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E3C1F-9EDE-47D5-B4E2-B7713C971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2D539-59E3-4240-90C9-55CE78DE1527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29198-E737-4CC0-B3BE-C4D59744E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CAB59-E116-419A-BF2A-64F497229019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6B39-EB16-47C2-8C99-633FE80DC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5954-85F6-48C4-8AC1-678BD91FDAEC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B74E-F495-4159-827D-A1C295669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A49F-5ADB-4589-AF3A-11D431821D1A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E9848-B290-477B-9A83-634C33E87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6600"/>
            </a:gs>
            <a:gs pos="100000">
              <a:srgbClr val="182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</a:defRPr>
            </a:lvl1pPr>
          </a:lstStyle>
          <a:p>
            <a:pPr>
              <a:defRPr/>
            </a:pPr>
            <a:fld id="{F3D21C19-BD78-4B1E-9EF1-5078AA7B0CFC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</a:defRPr>
            </a:lvl1pPr>
          </a:lstStyle>
          <a:p>
            <a:pPr>
              <a:defRPr/>
            </a:pPr>
            <a:fld id="{35199FD0-02EA-46A1-90E6-C570DDAFE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iterata.ru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a.ru/" TargetMode="External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i="1" dirty="0" err="1" smtClean="0">
                <a:solidFill>
                  <a:schemeClr val="bg1"/>
                </a:solidFill>
              </a:rPr>
              <a:t>Харганатская</a:t>
            </a:r>
            <a:r>
              <a:rPr lang="ru-RU" sz="2800" i="1" dirty="0" smtClean="0">
                <a:solidFill>
                  <a:schemeClr val="bg1"/>
                </a:solidFill>
              </a:rPr>
              <a:t> средняя общеобразовательная школа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«Своя игра» </a:t>
            </a:r>
          </a:p>
          <a:p>
            <a:pPr algn="ctr" eaLnBrk="1" hangingPunct="1">
              <a:buNone/>
            </a:pPr>
            <a:r>
              <a:rPr lang="ru-RU" dirty="0" smtClean="0">
                <a:solidFill>
                  <a:schemeClr val="bg1"/>
                </a:solidFill>
              </a:rPr>
              <a:t>для 5 классов</a:t>
            </a:r>
          </a:p>
          <a:p>
            <a:pPr algn="ctr" eaLnBrk="1" hangingPunct="1">
              <a:buNone/>
            </a:pPr>
            <a:r>
              <a:rPr lang="ru-RU" dirty="0" smtClean="0">
                <a:solidFill>
                  <a:schemeClr val="bg1"/>
                </a:solidFill>
              </a:rPr>
              <a:t>(игра по литературе)</a:t>
            </a:r>
          </a:p>
          <a:p>
            <a:pPr algn="ctr" eaLnBrk="1" hangingPunct="1"/>
            <a:endParaRPr lang="ru-RU" dirty="0" smtClean="0">
              <a:solidFill>
                <a:schemeClr val="bg1"/>
              </a:solidFill>
            </a:endParaRPr>
          </a:p>
          <a:p>
            <a:pPr algn="r" eaLnBrk="1" hangingPunct="1">
              <a:buNone/>
            </a:pPr>
            <a:r>
              <a:rPr lang="ru-RU" dirty="0" smtClean="0">
                <a:solidFill>
                  <a:schemeClr val="bg1"/>
                </a:solidFill>
              </a:rPr>
              <a:t>Автор: </a:t>
            </a:r>
            <a:r>
              <a:rPr lang="ru-RU" dirty="0" err="1" smtClean="0">
                <a:solidFill>
                  <a:schemeClr val="bg1"/>
                </a:solidFill>
              </a:rPr>
              <a:t>Будаева</a:t>
            </a:r>
            <a:r>
              <a:rPr lang="ru-RU" dirty="0" smtClean="0">
                <a:solidFill>
                  <a:schemeClr val="bg1"/>
                </a:solidFill>
              </a:rPr>
              <a:t> Э.А.</a:t>
            </a:r>
          </a:p>
          <a:p>
            <a:pPr algn="r" eaLnBrk="1" hangingPunct="1">
              <a:buNone/>
            </a:pPr>
            <a:r>
              <a:rPr lang="ru-RU" dirty="0" smtClean="0">
                <a:solidFill>
                  <a:schemeClr val="bg1"/>
                </a:solidFill>
              </a:rPr>
              <a:t>учитель русского языка</a:t>
            </a:r>
          </a:p>
          <a:p>
            <a:pPr algn="r" eaLnBrk="1" hangingPunct="1">
              <a:buNone/>
            </a:pPr>
            <a:r>
              <a:rPr lang="ru-RU" dirty="0" smtClean="0">
                <a:solidFill>
                  <a:schemeClr val="bg1"/>
                </a:solidFill>
              </a:rPr>
              <a:t>и литературы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42910" y="6072206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Literata</a:t>
            </a: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4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Этот писатель прославился тем, что воспел не очень-то приятных для нас насекомых.</a:t>
            </a:r>
          </a:p>
        </p:txBody>
      </p:sp>
      <p:sp>
        <p:nvSpPr>
          <p:cNvPr id="22531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31913" y="5516563"/>
            <a:ext cx="66960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Корней Чуковский, написавший «Муху-Цокотуху», «Тараканище».</a:t>
            </a:r>
          </a:p>
        </p:txBody>
      </p:sp>
      <p:pic>
        <p:nvPicPr>
          <p:cNvPr id="22533" name="Picture 4" descr="24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3644900"/>
            <a:ext cx="1262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23850" y="1600200"/>
            <a:ext cx="8362950" cy="27654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Этому литератору, намекая на его фамилию, однажды сказали: «Если вы и птица, то небесная!»</a:t>
            </a:r>
          </a:p>
        </p:txBody>
      </p:sp>
      <p:sp>
        <p:nvSpPr>
          <p:cNvPr id="23555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03575" y="5229225"/>
            <a:ext cx="2473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bg1"/>
                </a:solidFill>
              </a:rPr>
              <a:t>Н.В.Гоголь</a:t>
            </a:r>
          </a:p>
        </p:txBody>
      </p:sp>
      <p:pic>
        <p:nvPicPr>
          <p:cNvPr id="23557" name="Picture 4" descr="32m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789363"/>
            <a:ext cx="18049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bg1"/>
                </a:solidFill>
              </a:rPr>
              <a:t>Герой арабских сказок, совершивший семь путешествий</a:t>
            </a:r>
          </a:p>
        </p:txBody>
      </p:sp>
      <p:sp>
        <p:nvSpPr>
          <p:cNvPr id="24579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08400" y="5589588"/>
            <a:ext cx="3617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Синдбад-мореход</a:t>
            </a:r>
          </a:p>
        </p:txBody>
      </p:sp>
      <p:pic>
        <p:nvPicPr>
          <p:cNvPr id="24581" name="Picture 5" descr="13m6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933825"/>
            <a:ext cx="219868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Чтобы их победить, пришлось попить киселя и поесть кислых яблок.</a:t>
            </a:r>
          </a:p>
        </p:txBody>
      </p:sp>
      <p:sp>
        <p:nvSpPr>
          <p:cNvPr id="25603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5229225"/>
            <a:ext cx="282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Гуси-лебеди</a:t>
            </a:r>
          </a:p>
        </p:txBody>
      </p:sp>
      <p:pic>
        <p:nvPicPr>
          <p:cNvPr id="25605" name="Picture 4" descr="26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05263"/>
            <a:ext cx="25209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3341688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Лев – немейский, птицы – стимфалийские, лань – кернейская. </a:t>
            </a:r>
          </a:p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А вот лернейской была …</a:t>
            </a:r>
          </a:p>
        </p:txBody>
      </p:sp>
      <p:sp>
        <p:nvSpPr>
          <p:cNvPr id="26627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00563" y="5373688"/>
            <a:ext cx="1528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гидра</a:t>
            </a:r>
          </a:p>
        </p:txBody>
      </p:sp>
      <p:pic>
        <p:nvPicPr>
          <p:cNvPr id="26629" name="Picture 4" descr="13m3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157788"/>
            <a:ext cx="12969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3484563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bg1"/>
                </a:solidFill>
              </a:rPr>
              <a:t>Этот обычный с виду предмет заменял героям русских сказок и карту и компас.</a:t>
            </a:r>
          </a:p>
        </p:txBody>
      </p:sp>
      <p:sp>
        <p:nvSpPr>
          <p:cNvPr id="27651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7175" y="5157788"/>
            <a:ext cx="1938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клубок</a:t>
            </a:r>
          </a:p>
        </p:txBody>
      </p:sp>
      <p:pic>
        <p:nvPicPr>
          <p:cNvPr id="27653" name="Picture 4" descr="15m6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013325"/>
            <a:ext cx="14287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3313112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Какую пословицу повторяют герои русских народных сказок перед трудным заданием?</a:t>
            </a:r>
          </a:p>
        </p:txBody>
      </p:sp>
      <p:sp>
        <p:nvSpPr>
          <p:cNvPr id="28675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9113" y="5589588"/>
            <a:ext cx="5038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bg1"/>
                </a:solidFill>
              </a:rPr>
              <a:t>Утро вечера мудренее</a:t>
            </a:r>
          </a:p>
        </p:txBody>
      </p:sp>
      <p:pic>
        <p:nvPicPr>
          <p:cNvPr id="28677" name="Picture 4" descr="18m5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149725"/>
            <a:ext cx="17780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bg1"/>
                </a:solidFill>
              </a:rPr>
              <a:t>В брюхе – баня,</a:t>
            </a:r>
          </a:p>
          <a:p>
            <a:pPr algn="ctr" eaLnBrk="1" hangingPunct="1"/>
            <a:r>
              <a:rPr lang="ru-RU" sz="3600" b="1" smtClean="0">
                <a:solidFill>
                  <a:schemeClr val="bg1"/>
                </a:solidFill>
              </a:rPr>
              <a:t>В носу – решето,</a:t>
            </a:r>
          </a:p>
          <a:p>
            <a:pPr algn="ctr" eaLnBrk="1" hangingPunct="1"/>
            <a:r>
              <a:rPr lang="ru-RU" sz="3600" b="1" smtClean="0">
                <a:solidFill>
                  <a:schemeClr val="bg1"/>
                </a:solidFill>
              </a:rPr>
              <a:t>Всего одна рука,</a:t>
            </a:r>
          </a:p>
          <a:p>
            <a:pPr algn="ctr" eaLnBrk="1" hangingPunct="1"/>
            <a:r>
              <a:rPr lang="ru-RU" sz="3600" b="1" smtClean="0">
                <a:solidFill>
                  <a:schemeClr val="bg1"/>
                </a:solidFill>
              </a:rPr>
              <a:t>И та на спине.</a:t>
            </a:r>
          </a:p>
        </p:txBody>
      </p:sp>
      <p:sp>
        <p:nvSpPr>
          <p:cNvPr id="29699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27538" y="5805488"/>
            <a:ext cx="19827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i="1">
                <a:solidFill>
                  <a:srgbClr val="C00000"/>
                </a:solidFill>
              </a:rPr>
              <a:t>чайник</a:t>
            </a:r>
          </a:p>
        </p:txBody>
      </p:sp>
      <p:pic>
        <p:nvPicPr>
          <p:cNvPr id="29701" name="Picture 4" descr="22m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797425"/>
            <a:ext cx="16208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482441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Чиста, да не вода,</a:t>
            </a:r>
          </a:p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Клейка, да не смола,</a:t>
            </a:r>
          </a:p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Бела, да не снег,</a:t>
            </a:r>
          </a:p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Сладка, да не мёд;</a:t>
            </a:r>
          </a:p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От рогатого берут</a:t>
            </a:r>
          </a:p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И живулькам дают.</a:t>
            </a:r>
          </a:p>
        </p:txBody>
      </p:sp>
      <p:sp>
        <p:nvSpPr>
          <p:cNvPr id="30723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27538" y="5445125"/>
            <a:ext cx="1917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00000"/>
                </a:solidFill>
              </a:rPr>
              <a:t>молоко</a:t>
            </a:r>
          </a:p>
        </p:txBody>
      </p:sp>
      <p:pic>
        <p:nvPicPr>
          <p:cNvPr id="30725" name="Picture 4" descr="23m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7375" y="314166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4319588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Выпуча глаза сидит, </a:t>
            </a:r>
          </a:p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по-турецки говорит,</a:t>
            </a:r>
          </a:p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 по- блошьи прыгает, </a:t>
            </a:r>
          </a:p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по-человечьи плавает</a:t>
            </a:r>
          </a:p>
        </p:txBody>
      </p:sp>
      <p:sp>
        <p:nvSpPr>
          <p:cNvPr id="31746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3438" y="5661025"/>
            <a:ext cx="2489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</a:rPr>
              <a:t>лягушка</a:t>
            </a:r>
          </a:p>
        </p:txBody>
      </p:sp>
      <p:pic>
        <p:nvPicPr>
          <p:cNvPr id="31748" name="Picture 4" descr="25m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4508500"/>
            <a:ext cx="219233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>
          <a:xfrm>
            <a:off x="457200" y="188913"/>
            <a:ext cx="6346825" cy="1079500"/>
          </a:xfrm>
        </p:spPr>
        <p:txBody>
          <a:bodyPr/>
          <a:lstStyle/>
          <a:p>
            <a:pPr eaLnBrk="1" hangingPunct="1"/>
            <a:r>
              <a:rPr lang="ru-RU" sz="5400" b="1" i="1" smtClean="0">
                <a:solidFill>
                  <a:srgbClr val="C00000"/>
                </a:solidFill>
              </a:rPr>
              <a:t>«Своя игра»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850" y="1349375"/>
          <a:ext cx="8651304" cy="53195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80320"/>
                <a:gridCol w="1224136"/>
                <a:gridCol w="1080120"/>
                <a:gridCol w="1152128"/>
                <a:gridCol w="1296144"/>
                <a:gridCol w="1018456"/>
              </a:tblGrid>
              <a:tr h="67667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«Его звали»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  <a:hlinkClick r:id="rId3" action="ppaction://hlinksldjump"/>
                        </a:rPr>
                        <a:t>20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  <a:hlinkClick r:id="rId4" action="ppaction://hlinksldjump"/>
                        </a:rPr>
                        <a:t>30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  <a:hlinkClick r:id="rId5" action="ppaction://hlinksldjump"/>
                        </a:rPr>
                        <a:t>40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  <a:hlinkClick r:id="rId6" action="ppaction://hlinksldjump"/>
                        </a:rPr>
                        <a:t>50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«Герои и авторы»</a:t>
                      </a:r>
                      <a:endParaRPr lang="ru-RU" sz="24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hlinkClick r:id="rId7" action="ppaction://hlinksldjump"/>
                        </a:rPr>
                        <a:t>10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hlinkClick r:id="rId8" action="ppaction://hlinksldjump"/>
                        </a:rPr>
                        <a:t>20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hlinkClick r:id="rId10" action="ppaction://hlinksldjump"/>
                        </a:rPr>
                        <a:t>40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hlinkClick r:id="rId11" action="ppaction://hlinksldjump"/>
                        </a:rPr>
                        <a:t>50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«Сказка – ложь…»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hlinkClick r:id="rId11" action="ppaction://hlinksldjump"/>
                        </a:rPr>
                        <a:t>10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hlinkClick r:id="rId12" action="ppaction://hlinksldjump"/>
                        </a:rPr>
                        <a:t>20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hlinkClick r:id="rId13" action="ppaction://hlinksldjump"/>
                        </a:rPr>
                        <a:t>30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hlinkClick r:id="rId14" action="ppaction://hlinksldjump"/>
                        </a:rPr>
                        <a:t>40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hlinkClick r:id="rId15" action="ppaction://hlinksldjump"/>
                        </a:rPr>
                        <a:t>50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«Загадки»</a:t>
                      </a:r>
                      <a:endParaRPr lang="ru-RU" sz="28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hlinkClick r:id="rId16" action="ppaction://hlinksldjump"/>
                        </a:rPr>
                        <a:t>10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hlinkClick r:id="rId17" action="ppaction://hlinksldjump"/>
                        </a:rPr>
                        <a:t>20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hlinkClick r:id="rId18" action="ppaction://hlinksldjump"/>
                        </a:rPr>
                        <a:t>30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hlinkClick r:id="rId19" action="ppaction://hlinksldjump"/>
                        </a:rPr>
                        <a:t>40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hlinkClick r:id="rId20" action="ppaction://hlinksldjump"/>
                        </a:rPr>
                        <a:t>50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«Басня»</a:t>
                      </a:r>
                      <a:endParaRPr lang="ru-RU" sz="28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  <a:hlinkClick r:id="rId21" action="ppaction://hlinksldjump"/>
                        </a:rPr>
                        <a:t>10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  <a:hlinkClick r:id="rId22" action="ppaction://hlinksldjump"/>
                        </a:rPr>
                        <a:t>20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  <a:hlinkClick r:id="rId23" action="ppaction://hlinksldjump"/>
                        </a:rPr>
                        <a:t>30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  <a:hlinkClick r:id="rId24" action="ppaction://hlinksldjump"/>
                        </a:rPr>
                        <a:t>40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  <a:hlinkClick r:id="rId25" action="ppaction://hlinksldjump"/>
                        </a:rPr>
                        <a:t>50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890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«А мы это проходили…»</a:t>
                      </a:r>
                      <a:endParaRPr lang="ru-RU" sz="2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  <a:hlinkClick r:id="rId26" action="ppaction://hlinksldjump"/>
                        </a:rPr>
                        <a:t>10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  <a:hlinkClick r:id="rId27" action="ppaction://hlinksldjump"/>
                        </a:rPr>
                        <a:t>20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  <a:hlinkClick r:id="rId28" action="ppaction://hlinksldjump"/>
                        </a:rPr>
                        <a:t>30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  <a:hlinkClick r:id="rId29" action="ppaction://hlinksldjump"/>
                        </a:rPr>
                        <a:t>40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  <a:hlinkClick r:id="rId29" action="ppaction://hlinksldjump"/>
                        </a:rPr>
                        <a:t>50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89" name="Picture 5" descr="13m6-1"/>
          <p:cNvPicPr>
            <a:picLocks noChangeAspect="1" noChangeArrowheads="1" noCrop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6732588" y="0"/>
            <a:ext cx="129222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К вечеру прилетает,</a:t>
            </a:r>
          </a:p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Ночь на земле пребывает,</a:t>
            </a:r>
          </a:p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А к утру на небо улетает.</a:t>
            </a:r>
          </a:p>
        </p:txBody>
      </p:sp>
      <p:sp>
        <p:nvSpPr>
          <p:cNvPr id="32771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6600" y="5589588"/>
            <a:ext cx="179863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C00000"/>
                </a:solidFill>
              </a:rPr>
              <a:t>роса</a:t>
            </a:r>
          </a:p>
        </p:txBody>
      </p:sp>
      <p:pic>
        <p:nvPicPr>
          <p:cNvPr id="32773" name="Picture 5" descr="30r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581525"/>
            <a:ext cx="13589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9525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Шли две матери с дочерью, да бабушка с внучкой; нашли полтора пирога. По многу ли досталось?</a:t>
            </a:r>
          </a:p>
          <a:p>
            <a:pPr eaLnBrk="1" hangingPunct="1"/>
            <a:endParaRPr lang="ru-RU" smtClean="0"/>
          </a:p>
        </p:txBody>
      </p:sp>
      <p:sp>
        <p:nvSpPr>
          <p:cNvPr id="33795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03575" y="5661025"/>
            <a:ext cx="3732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C00000"/>
                </a:solidFill>
              </a:rPr>
              <a:t>По половинке</a:t>
            </a:r>
          </a:p>
        </p:txBody>
      </p:sp>
      <p:pic>
        <p:nvPicPr>
          <p:cNvPr id="33797" name="Picture 4" descr="33r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581525"/>
            <a:ext cx="19796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Эзоп, Лафонтен, Крылов, Михалков. Что объединяет этих писателей?</a:t>
            </a:r>
          </a:p>
        </p:txBody>
      </p:sp>
      <p:sp>
        <p:nvSpPr>
          <p:cNvPr id="34819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5513" y="5157788"/>
            <a:ext cx="3373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C000"/>
                </a:solidFill>
              </a:rPr>
              <a:t>Они баснописцы</a:t>
            </a:r>
          </a:p>
        </p:txBody>
      </p:sp>
      <p:pic>
        <p:nvPicPr>
          <p:cNvPr id="34821" name="Picture 4" descr="1m1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141663"/>
            <a:ext cx="129381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0" y="404813"/>
            <a:ext cx="9144000" cy="4319587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Как счастье многие находят</a:t>
            </a:r>
          </a:p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Лишь тем, что хорошо на задних лапках ходят.</a:t>
            </a:r>
          </a:p>
          <a:p>
            <a:pPr eaLnBrk="1" hangingPunct="1">
              <a:buFontTx/>
              <a:buNone/>
            </a:pPr>
            <a:r>
              <a:rPr lang="ru-RU" sz="4400" smtClean="0">
                <a:solidFill>
                  <a:schemeClr val="bg1"/>
                </a:solidFill>
              </a:rPr>
              <a:t> </a:t>
            </a:r>
            <a:r>
              <a:rPr lang="ru-RU" sz="4400" smtClean="0">
                <a:solidFill>
                  <a:srgbClr val="FFC000"/>
                </a:solidFill>
              </a:rPr>
              <a:t>         Как называется процитированная часть басни</a:t>
            </a:r>
          </a:p>
        </p:txBody>
      </p:sp>
      <p:sp>
        <p:nvSpPr>
          <p:cNvPr id="35843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32138" y="5661025"/>
            <a:ext cx="1960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i="1">
                <a:solidFill>
                  <a:srgbClr val="FFC000"/>
                </a:solidFill>
              </a:rPr>
              <a:t>мораль</a:t>
            </a:r>
          </a:p>
        </p:txBody>
      </p:sp>
      <p:pic>
        <p:nvPicPr>
          <p:cNvPr id="35845" name="Picture 4" descr="2f1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365625"/>
            <a:ext cx="246221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1"/>
                </a:solidFill>
              </a:rPr>
              <a:t>Героями басен часто бывают животные, растения, предметы, а подразумеваются люди с их недостатками. Как называется такое свойство басни?</a:t>
            </a:r>
          </a:p>
          <a:p>
            <a:pPr eaLnBrk="1" hangingPunct="1"/>
            <a:endParaRPr lang="ru-RU" smtClean="0"/>
          </a:p>
        </p:txBody>
      </p:sp>
      <p:sp>
        <p:nvSpPr>
          <p:cNvPr id="36867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03575" y="5589588"/>
            <a:ext cx="31686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C000"/>
                </a:solidFill>
              </a:rPr>
              <a:t>аллегория</a:t>
            </a:r>
          </a:p>
        </p:txBody>
      </p:sp>
      <p:pic>
        <p:nvPicPr>
          <p:cNvPr id="36869" name="Picture 4" descr="15m3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4410075"/>
            <a:ext cx="1485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250825" y="476250"/>
            <a:ext cx="8642350" cy="3816350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Эта басня ещё раз доказала миру, что «лесть гнусна, вредна»</a:t>
            </a:r>
          </a:p>
          <a:p>
            <a:pPr eaLnBrk="1" hangingPunct="1"/>
            <a:endParaRPr lang="ru-RU" sz="4400" smtClean="0"/>
          </a:p>
        </p:txBody>
      </p:sp>
      <p:sp>
        <p:nvSpPr>
          <p:cNvPr id="37891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43213" y="5300663"/>
            <a:ext cx="4840287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C000"/>
                </a:solidFill>
              </a:rPr>
              <a:t>«Ворона и Лисица»</a:t>
            </a:r>
          </a:p>
          <a:p>
            <a:endParaRPr lang="ru-RU"/>
          </a:p>
        </p:txBody>
      </p:sp>
      <p:pic>
        <p:nvPicPr>
          <p:cNvPr id="37893" name="Picture 4" descr="19m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133600"/>
            <a:ext cx="2595562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79388" y="476250"/>
            <a:ext cx="8964612" cy="4525963"/>
          </a:xfrm>
        </p:spPr>
        <p:txBody>
          <a:bodyPr/>
          <a:lstStyle/>
          <a:p>
            <a:pPr eaLnBrk="1" hangingPunct="1"/>
            <a:r>
              <a:rPr lang="ru-RU" smtClean="0"/>
              <a:t>«</a:t>
            </a:r>
            <a:r>
              <a:rPr lang="ru-RU" sz="4000" b="1" smtClean="0">
                <a:solidFill>
                  <a:schemeClr val="bg1"/>
                </a:solidFill>
              </a:rPr>
              <a:t>Вот то-то мне и духу придает,</a:t>
            </a:r>
          </a:p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Что я совсем без драки </a:t>
            </a:r>
          </a:p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Могу попасть в большие забия</a:t>
            </a:r>
            <a:r>
              <a:rPr lang="ru-RU" sz="4000" smtClean="0">
                <a:solidFill>
                  <a:schemeClr val="bg1"/>
                </a:solidFill>
              </a:rPr>
              <a:t>ки</a:t>
            </a:r>
          </a:p>
          <a:p>
            <a:pPr eaLnBrk="1" hangingPunct="1"/>
            <a:endParaRPr lang="ru-RU" sz="400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Назовите героя и басню</a:t>
            </a:r>
          </a:p>
        </p:txBody>
      </p:sp>
      <p:sp>
        <p:nvSpPr>
          <p:cNvPr id="38915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7175" y="5661025"/>
            <a:ext cx="3917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FF00"/>
                </a:solidFill>
              </a:rPr>
              <a:t>«Слон и Моська»</a:t>
            </a:r>
          </a:p>
        </p:txBody>
      </p:sp>
      <p:pic>
        <p:nvPicPr>
          <p:cNvPr id="38917" name="Picture 5" descr="1b3-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76700"/>
            <a:ext cx="25320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3313112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Именно эта сказка Пушкина заканчивается словами «Сказка – ложь, да в ней намёк, добрым молодцам урок».</a:t>
            </a:r>
          </a:p>
        </p:txBody>
      </p:sp>
      <p:sp>
        <p:nvSpPr>
          <p:cNvPr id="39939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9113" y="5013325"/>
            <a:ext cx="5653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B0F0"/>
                </a:solidFill>
              </a:rPr>
              <a:t>«Сказка о золотом петушке»</a:t>
            </a:r>
          </a:p>
        </p:txBody>
      </p:sp>
      <p:pic>
        <p:nvPicPr>
          <p:cNvPr id="39941" name="Picture 4" descr="32m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789363"/>
            <a:ext cx="231933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79388" y="333375"/>
            <a:ext cx="8964612" cy="4391025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«Ехали медведи на велосипеде,</a:t>
            </a:r>
          </a:p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А за ними кот задом наперёд…»</a:t>
            </a:r>
          </a:p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А жаба на чём ехала?</a:t>
            </a:r>
          </a:p>
        </p:txBody>
      </p:sp>
      <p:sp>
        <p:nvSpPr>
          <p:cNvPr id="40963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388" y="4797425"/>
            <a:ext cx="8964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B0F0"/>
                </a:solidFill>
              </a:rPr>
              <a:t>Зайчики в трамвайчике, жаба на метле.</a:t>
            </a:r>
          </a:p>
        </p:txBody>
      </p:sp>
      <p:pic>
        <p:nvPicPr>
          <p:cNvPr id="40965" name="Picture 4" descr="1r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1412875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2620963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О каких двух братьях идет речь в поэме «Руслан и Людмила»?</a:t>
            </a:r>
          </a:p>
        </p:txBody>
      </p:sp>
      <p:sp>
        <p:nvSpPr>
          <p:cNvPr id="41987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1050" y="4868863"/>
            <a:ext cx="4822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B0F0"/>
                </a:solidFill>
              </a:rPr>
              <a:t>Черномор и Голова</a:t>
            </a:r>
          </a:p>
        </p:txBody>
      </p:sp>
      <p:pic>
        <p:nvPicPr>
          <p:cNvPr id="41989" name="Picture 4" descr="2c3-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7975" y="2997200"/>
            <a:ext cx="14414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solidFill>
                  <a:schemeClr val="bg1"/>
                </a:solidFill>
              </a:rPr>
              <a:t>Малыш и Карлсон, </a:t>
            </a:r>
          </a:p>
          <a:p>
            <a:pPr eaLnBrk="1" hangingPunct="1"/>
            <a:r>
              <a:rPr lang="ru-RU" sz="4800" smtClean="0">
                <a:solidFill>
                  <a:schemeClr val="bg1"/>
                </a:solidFill>
              </a:rPr>
              <a:t>Элли и Тотошка, </a:t>
            </a:r>
          </a:p>
          <a:p>
            <a:pPr eaLnBrk="1" hangingPunct="1"/>
            <a:r>
              <a:rPr lang="ru-RU" sz="4800" smtClean="0">
                <a:solidFill>
                  <a:schemeClr val="bg1"/>
                </a:solidFill>
              </a:rPr>
              <a:t>Нильс и…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40200" y="5732463"/>
            <a:ext cx="4200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Домашний гусь Мартин.</a:t>
            </a:r>
          </a:p>
        </p:txBody>
      </p:sp>
      <p:sp>
        <p:nvSpPr>
          <p:cNvPr id="15364" name="Управляющая кнопка: домой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258888" y="551656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pic>
        <p:nvPicPr>
          <p:cNvPr id="15365" name="Picture 4" descr="24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3644900"/>
            <a:ext cx="111601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 descr="2b3-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1475" y="3357563"/>
            <a:ext cx="17287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179388" y="620713"/>
            <a:ext cx="8964612" cy="3455987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bg1"/>
                </a:solidFill>
              </a:rPr>
              <a:t>Рыжий пчеловод, от лица которого  изданы «Вечера на хуторе близ Диканьки»?</a:t>
            </a:r>
          </a:p>
        </p:txBody>
      </p:sp>
      <p:sp>
        <p:nvSpPr>
          <p:cNvPr id="43011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9113" y="5157788"/>
            <a:ext cx="3584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B0F0"/>
                </a:solidFill>
              </a:rPr>
              <a:t>Рудый Панько</a:t>
            </a:r>
          </a:p>
        </p:txBody>
      </p:sp>
      <p:pic>
        <p:nvPicPr>
          <p:cNvPr id="43013" name="Picture 4" descr="2m6-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3068638"/>
            <a:ext cx="1663700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3816350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Обычно Снегурочку считают внучкой Деда Мороза. А вот в сказке А.Н.Островского она Морозу не внучка, а дочка. Кстати, как звали её маму?</a:t>
            </a:r>
          </a:p>
        </p:txBody>
      </p:sp>
      <p:sp>
        <p:nvSpPr>
          <p:cNvPr id="44035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43213" y="5084763"/>
            <a:ext cx="17827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i="1">
                <a:solidFill>
                  <a:srgbClr val="00B0F0"/>
                </a:solidFill>
              </a:rPr>
              <a:t>Весна</a:t>
            </a:r>
          </a:p>
        </p:txBody>
      </p:sp>
      <p:pic>
        <p:nvPicPr>
          <p:cNvPr id="44037" name="Picture 4" descr="11m1-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5100" y="3789363"/>
            <a:ext cx="18700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85720" y="6072206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3"/>
              </a:rPr>
              <a:t>Literata</a:t>
            </a: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3"/>
              </a:rPr>
              <a:t>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2549525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bg1"/>
                </a:solidFill>
              </a:rPr>
              <a:t>Так прозвали кота, исполнителя песен и сказок</a:t>
            </a:r>
          </a:p>
        </p:txBody>
      </p:sp>
      <p:sp>
        <p:nvSpPr>
          <p:cNvPr id="4" name="Овальная выноска 3"/>
          <p:cNvSpPr>
            <a:spLocks noChangeArrowheads="1"/>
          </p:cNvSpPr>
          <p:nvPr/>
        </p:nvSpPr>
        <p:spPr bwMode="auto">
          <a:xfrm>
            <a:off x="4427538" y="4652963"/>
            <a:ext cx="4248150" cy="1260475"/>
          </a:xfrm>
          <a:prstGeom prst="wedgeEllipseCallout">
            <a:avLst>
              <a:gd name="adj1" fmla="val -49866"/>
              <a:gd name="adj2" fmla="val 12268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4000">
                <a:solidFill>
                  <a:srgbClr val="C00000"/>
                </a:solidFill>
              </a:rPr>
              <a:t>Кот-Баюн. </a:t>
            </a:r>
            <a:endParaRPr lang="ru-RU" sz="4000" b="1">
              <a:solidFill>
                <a:srgbClr val="C00000"/>
              </a:solidFill>
            </a:endParaRPr>
          </a:p>
        </p:txBody>
      </p:sp>
      <p:sp>
        <p:nvSpPr>
          <p:cNvPr id="16388" name="Управляющая кнопка: домой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79388" y="5805488"/>
            <a:ext cx="863600" cy="825500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pic>
        <p:nvPicPr>
          <p:cNvPr id="16389" name="Picture 4" descr="2c1-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3200" y="3860800"/>
            <a:ext cx="2667000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2765425"/>
          </a:xfrm>
        </p:spPr>
        <p:txBody>
          <a:bodyPr/>
          <a:lstStyle/>
          <a:p>
            <a:pPr eaLnBrk="1" hangingPunct="1"/>
            <a:r>
              <a:rPr lang="ru-RU" sz="5400" smtClean="0">
                <a:solidFill>
                  <a:schemeClr val="bg1"/>
                </a:solidFill>
              </a:rPr>
              <a:t>Именно его назвал Балда меньшим братом.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5445125"/>
            <a:ext cx="82089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Балда выставил вместо себя «меньшого брата», 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то есть зайца</a:t>
            </a:r>
          </a:p>
        </p:txBody>
      </p:sp>
      <p:sp>
        <p:nvSpPr>
          <p:cNvPr id="17412" name="Управляющая кнопка: домой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684212" cy="620712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pic>
        <p:nvPicPr>
          <p:cNvPr id="17413" name="Picture 4" descr="21m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3716338"/>
            <a:ext cx="13716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250825" y="549275"/>
            <a:ext cx="8893175" cy="5576888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Именно так звали учёного доктора в сказке </a:t>
            </a:r>
          </a:p>
          <a:p>
            <a:pPr eaLnBrk="1" hangingPunct="1">
              <a:buFontTx/>
              <a:buNone/>
            </a:pPr>
            <a:r>
              <a:rPr lang="ru-RU" sz="4400" smtClean="0">
                <a:solidFill>
                  <a:schemeClr val="bg1"/>
                </a:solidFill>
              </a:rPr>
              <a:t>      «Три толстяка»</a:t>
            </a:r>
          </a:p>
        </p:txBody>
      </p:sp>
      <p:sp>
        <p:nvSpPr>
          <p:cNvPr id="18434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32813" y="6092825"/>
            <a:ext cx="611187" cy="765175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16463" y="3933825"/>
            <a:ext cx="39592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bg1"/>
                </a:solidFill>
              </a:rPr>
              <a:t>Гаспар  Арнери</a:t>
            </a:r>
          </a:p>
          <a:p>
            <a:endParaRPr lang="ru-RU"/>
          </a:p>
        </p:txBody>
      </p:sp>
      <p:pic>
        <p:nvPicPr>
          <p:cNvPr id="18436" name="Picture 4" descr="16m2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292600"/>
            <a:ext cx="11334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bg1"/>
                </a:solidFill>
              </a:rPr>
              <a:t>Он был приёмным сыном Сионийской стаи.</a:t>
            </a:r>
          </a:p>
        </p:txBody>
      </p:sp>
      <p:sp>
        <p:nvSpPr>
          <p:cNvPr id="19459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755650" cy="692150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32363" y="4581525"/>
            <a:ext cx="20875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chemeClr val="bg1"/>
                </a:solidFill>
              </a:rPr>
              <a:t>Маугли</a:t>
            </a:r>
          </a:p>
        </p:txBody>
      </p:sp>
      <p:pic>
        <p:nvPicPr>
          <p:cNvPr id="19461" name="Picture 4" descr="18m4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292600"/>
            <a:ext cx="193833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Кто это?</a:t>
            </a:r>
          </a:p>
        </p:txBody>
      </p:sp>
      <p:sp>
        <p:nvSpPr>
          <p:cNvPr id="20482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4300" y="5661025"/>
            <a:ext cx="2000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chemeClr val="bg1"/>
                </a:solidFill>
              </a:rPr>
              <a:t>Сирин</a:t>
            </a:r>
          </a:p>
        </p:txBody>
      </p:sp>
      <p:pic>
        <p:nvPicPr>
          <p:cNvPr id="20484" name="Picture 6" descr="Феник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484313"/>
            <a:ext cx="5141913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Содержимое 7"/>
          <p:cNvSpPr>
            <a:spLocks noGrp="1"/>
          </p:cNvSpPr>
          <p:nvPr>
            <p:ph idx="1"/>
          </p:nvPr>
        </p:nvSpPr>
        <p:spPr>
          <a:xfrm>
            <a:off x="914400" y="2997200"/>
            <a:ext cx="8229600" cy="2047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Этим городом правил, согласно одному автору, мудрец, а согласно второму – волшебник.</a:t>
            </a:r>
          </a:p>
        </p:txBody>
      </p:sp>
      <p:sp>
        <p:nvSpPr>
          <p:cNvPr id="21507" name="Управляющая кнопка: домой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27538" y="4437063"/>
            <a:ext cx="4032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</a:rPr>
              <a:t>«Волшебник Изумрудного города» - милая сказка Волкова. Правил городом Мудрый Гудвин.</a:t>
            </a:r>
          </a:p>
        </p:txBody>
      </p:sp>
      <p:pic>
        <p:nvPicPr>
          <p:cNvPr id="21509" name="Picture 4" descr="22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5085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0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255</TotalTime>
  <Words>620</Words>
  <Application>Microsoft Office PowerPoint</Application>
  <PresentationFormat>Экран (4:3)</PresentationFormat>
  <Paragraphs>131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Тема10</vt:lpstr>
      <vt:lpstr>Харганатская средняя общеобразовательная школа</vt:lpstr>
      <vt:lpstr>«Своя игра»</vt:lpstr>
      <vt:lpstr>Слайд 3</vt:lpstr>
      <vt:lpstr>Слайд 4</vt:lpstr>
      <vt:lpstr>Слайд 5</vt:lpstr>
      <vt:lpstr>Слайд 6</vt:lpstr>
      <vt:lpstr>Слайд 7</vt:lpstr>
      <vt:lpstr>Кто это?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«Своя игра»</dc:title>
  <dc:creator>Admin</dc:creator>
  <cp:lastModifiedBy>Ink</cp:lastModifiedBy>
  <cp:revision>26</cp:revision>
  <dcterms:created xsi:type="dcterms:W3CDTF">2011-12-14T07:23:47Z</dcterms:created>
  <dcterms:modified xsi:type="dcterms:W3CDTF">2013-03-31T08:06:12Z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563356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