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6" r:id="rId4"/>
    <p:sldId id="265" r:id="rId5"/>
    <p:sldId id="269" r:id="rId6"/>
    <p:sldId id="260" r:id="rId7"/>
    <p:sldId id="267" r:id="rId8"/>
    <p:sldId id="266" r:id="rId9"/>
    <p:sldId id="270" r:id="rId10"/>
    <p:sldId id="261" r:id="rId11"/>
    <p:sldId id="271" r:id="rId12"/>
    <p:sldId id="268" r:id="rId13"/>
    <p:sldId id="259" r:id="rId14"/>
    <p:sldId id="272" r:id="rId15"/>
    <p:sldId id="263" r:id="rId16"/>
    <p:sldId id="26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7375"/>
                    </a14:imgEffect>
                    <a14:imgEffect>
                      <a14:saturation sat="6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8B6199-8AC2-4FC9-9ED3-556F83A064C4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C0C654-BA58-47D9-8F2C-62ECA7663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075438" y="1124744"/>
            <a:ext cx="5068562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Федор Михайлович Достоевский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«Белые ночи»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11960" y="3140968"/>
            <a:ext cx="4932040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Тип петербургского мечтателя.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Тема одиночества человека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 страшном мире ночей.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67990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23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2052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Ночь вторая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772" y="1916832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Кто такой, в представлении главного героя, мечтатель?</a:t>
            </a:r>
          </a:p>
        </p:txBody>
      </p:sp>
    </p:spTree>
    <p:extLst>
      <p:ext uri="{BB962C8B-B14F-4D97-AF65-F5344CB8AC3E}">
        <p14:creationId xmlns="" xmlns:p14="http://schemas.microsoft.com/office/powerpoint/2010/main" val="25251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8000" contrast="-5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04"/>
            <a:ext cx="9144000" cy="689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6672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Мечта</a:t>
            </a:r>
            <a:r>
              <a:rPr lang="ru-RU" sz="2800" b="1" dirty="0" smtClean="0"/>
              <a:t> </a:t>
            </a:r>
            <a:r>
              <a:rPr lang="ru-RU" sz="2800" b="1" dirty="0"/>
              <a:t>– мечтательность – мечтатель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i="1" dirty="0" smtClean="0"/>
              <a:t>Мечтать</a:t>
            </a:r>
            <a:r>
              <a:rPr lang="ru-RU" sz="2800" b="1" dirty="0" smtClean="0"/>
              <a:t> </a:t>
            </a:r>
            <a:r>
              <a:rPr lang="ru-RU" sz="2800" b="1" dirty="0"/>
              <a:t>что, или о чем, играть воображением, предаваться игре мыслей, воображать, думать, представлять себе то, чего нет в настоящем; задумываться приятно, думать о несбыточном.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  </a:t>
            </a:r>
            <a:r>
              <a:rPr lang="ru-RU" sz="2800" b="1" i="1" dirty="0" smtClean="0"/>
              <a:t>Мечта </a:t>
            </a:r>
            <a:r>
              <a:rPr lang="ru-RU" sz="2800" b="1" dirty="0"/>
              <a:t>вообще всякая картина воображения и игра мысли; пустая, несбыточная выдумка; призрак, видение, </a:t>
            </a:r>
            <a:r>
              <a:rPr lang="ru-RU" sz="2800" b="1" dirty="0" err="1"/>
              <a:t>мара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i="1" dirty="0"/>
              <a:t>Мечтатель</a:t>
            </a:r>
            <a:r>
              <a:rPr lang="ru-RU" sz="2800" b="1" dirty="0"/>
              <a:t> -</a:t>
            </a:r>
            <a:r>
              <a:rPr lang="ru-RU" sz="2800" b="1" dirty="0" smtClean="0"/>
              <a:t>охотник </a:t>
            </a:r>
            <a:r>
              <a:rPr lang="ru-RU" sz="2800" b="1" dirty="0"/>
              <a:t>мечтать, задумываться или играть воображением; кто сам о себе высокого мнения.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Толковый словарь </a:t>
            </a:r>
            <a:r>
              <a:rPr lang="ru-RU" sz="2800" b="1" dirty="0" err="1" smtClean="0"/>
              <a:t>В.Даля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991" y="0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Словарь: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4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Проблемный вопрос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709160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Надо ли человеку иметь мечту?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Нужно </a:t>
            </a:r>
            <a:r>
              <a:rPr lang="ru-RU" sz="3200" b="1" dirty="0">
                <a:solidFill>
                  <a:srgbClr val="0070C0"/>
                </a:solidFill>
              </a:rPr>
              <a:t>ли человеку мечтать?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Быть </a:t>
            </a:r>
            <a:r>
              <a:rPr lang="ru-RU" sz="3200" b="1" dirty="0">
                <a:solidFill>
                  <a:srgbClr val="0070C0"/>
                </a:solidFill>
              </a:rPr>
              <a:t>мечтателем это хорошо?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Какие </a:t>
            </a:r>
            <a:r>
              <a:rPr lang="ru-RU" sz="3200" b="1" dirty="0">
                <a:solidFill>
                  <a:srgbClr val="0070C0"/>
                </a:solidFill>
              </a:rPr>
              <a:t>человеческие качества утверждаются в повести Ф.М. Достоевского “Белые ночи” как “прекрасные и святые”?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72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06" y="1484784"/>
            <a:ext cx="6903802" cy="530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964488" cy="5793507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Как герой объясняет, почему он не занимается </a:t>
            </a:r>
            <a:r>
              <a:rPr lang="ru-RU" b="1" dirty="0" smtClean="0">
                <a:solidFill>
                  <a:srgbClr val="0070C0"/>
                </a:solidFill>
              </a:rPr>
              <a:t>делами?</a:t>
            </a:r>
            <a:endParaRPr lang="ru-RU" b="1" i="1" dirty="0">
              <a:solidFill>
                <a:srgbClr val="0070C0"/>
              </a:solidFill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Как он оценивает такую жизнь?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5591"/>
            <a:ext cx="6195082" cy="476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8964488" cy="5793507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Есть такая гармонии в жизни мечтателя? В чем кроется причина дисгармонии? 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Оцените </a:t>
            </a:r>
            <a:r>
              <a:rPr lang="ru-RU" b="1" dirty="0">
                <a:solidFill>
                  <a:srgbClr val="0070C0"/>
                </a:solidFill>
              </a:rPr>
              <a:t>богатство речи героя. Как этот монолог его характеризует?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7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Ночь </a:t>
            </a:r>
            <a:r>
              <a:rPr lang="ru-RU" sz="4400" dirty="0" smtClean="0">
                <a:solidFill>
                  <a:srgbClr val="0070C0"/>
                </a:solidFill>
              </a:rPr>
              <a:t>третья</a:t>
            </a:r>
            <a:r>
              <a:rPr lang="ru-RU" sz="4400" dirty="0">
                <a:solidFill>
                  <a:srgbClr val="0070C0"/>
                </a:solidFill>
              </a:rPr>
              <a:t/>
            </a:r>
            <a:br>
              <a:rPr lang="ru-RU" sz="4400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01008"/>
            <a:ext cx="85377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Почему герой так легко увлекся Настенькой?</a:t>
            </a:r>
          </a:p>
          <a:p>
            <a:pPr lvl="0"/>
            <a:r>
              <a:rPr lang="ru-RU" sz="3200" b="1" dirty="0"/>
              <a:t>Легко ли понять, что думает автор по поводу переживаний своего героя?</a:t>
            </a:r>
          </a:p>
        </p:txBody>
      </p:sp>
    </p:spTree>
    <p:extLst>
      <p:ext uri="{BB962C8B-B14F-4D97-AF65-F5344CB8AC3E}">
        <p14:creationId xmlns="" xmlns:p14="http://schemas.microsoft.com/office/powerpoint/2010/main" val="33096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7000" contrast="-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88024" y="116632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Ночь </a:t>
            </a:r>
            <a:r>
              <a:rPr lang="ru-RU" sz="4000" b="1" dirty="0" smtClean="0">
                <a:solidFill>
                  <a:srgbClr val="0070C0"/>
                </a:solidFill>
              </a:rPr>
              <a:t>четвертая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94116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Почему герой  решает связать свою судьбу с Настенькой?</a:t>
            </a:r>
          </a:p>
        </p:txBody>
      </p:sp>
    </p:spTree>
    <p:extLst>
      <p:ext uri="{BB962C8B-B14F-4D97-AF65-F5344CB8AC3E}">
        <p14:creationId xmlns="" xmlns:p14="http://schemas.microsoft.com/office/powerpoint/2010/main" val="19879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lub.foto.ru/gallery/images/photo/2007/11/29/996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Утро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/>
              <a:t>Почему время (как элемент </a:t>
            </a:r>
            <a:r>
              <a:rPr lang="ru-RU" b="1" dirty="0" err="1"/>
              <a:t>хронотопа</a:t>
            </a:r>
            <a:r>
              <a:rPr lang="ru-RU" b="1" dirty="0"/>
              <a:t>, его категория) указано Достоевским точно? В чём смысл этого? </a:t>
            </a:r>
            <a:endParaRPr lang="ru-RU" b="1" dirty="0" smtClean="0"/>
          </a:p>
          <a:p>
            <a:pPr marL="13716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Мечтатель говорит, что он даже справляет годовщину своих особенных воспоминаний)</a:t>
            </a:r>
          </a:p>
          <a:p>
            <a:pPr lvl="0"/>
            <a:r>
              <a:rPr lang="ru-RU" b="1" dirty="0"/>
              <a:t>Обратим внимание на особенности композиции романа: всё действие романа происходит ночью. В нём нет даже привычного деления на главы, есть ночи: “Ночь первая</a:t>
            </a:r>
            <a:r>
              <a:rPr lang="ru-RU" b="1" dirty="0" smtClean="0"/>
              <a:t>”, “</a:t>
            </a:r>
            <a:r>
              <a:rPr lang="ru-RU" b="1" dirty="0"/>
              <a:t>Ночь вторая”… Всего четыре ночи. Как вы думаете, с чем это связано</a:t>
            </a:r>
            <a:r>
              <a:rPr lang="ru-RU" b="1" dirty="0" smtClean="0"/>
              <a:t>?</a:t>
            </a:r>
          </a:p>
          <a:p>
            <a:pPr lvl="0"/>
            <a:r>
              <a:rPr lang="ru-RU" b="1" dirty="0" smtClean="0"/>
              <a:t> </a:t>
            </a:r>
            <a:r>
              <a:rPr lang="ru-RU" b="1" i="1" dirty="0">
                <a:solidFill>
                  <a:srgbClr val="C00000"/>
                </a:solidFill>
              </a:rPr>
              <a:t>(Потому что каждая ночь – это событие, связанное с нею. Возникает контраст дня и ночи. Ночь “лучше дня”.)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Пока не наступила развязка, в романе разлито какое-то всевластие ночи. С </a:t>
            </a:r>
            <a:r>
              <a:rPr lang="ru-RU" b="1" dirty="0" smtClean="0"/>
              <a:t>образом “</a:t>
            </a:r>
            <a:r>
              <a:rPr lang="ru-RU" b="1" dirty="0"/>
              <a:t>ночи” связан более или менее устойчивый круг значений. Ночь – пора мечтаний, сокровенной жизни духа, подъёма чувств. Ночь – поэзия. А день– проза. А тут ведь ещё не просто ночи, а белые. О чём говорит нам этот эпитет? </a:t>
            </a:r>
            <a:endParaRPr lang="ru-RU" b="1" dirty="0" smtClean="0"/>
          </a:p>
          <a:p>
            <a:pPr lvl="0"/>
            <a:r>
              <a:rPr lang="ru-RU" b="1" i="1" dirty="0">
                <a:solidFill>
                  <a:srgbClr val="C00000"/>
                </a:solidFill>
              </a:rPr>
              <a:t>(В нём есть прежде всего колорит места, то есть характерная примета северной столицы. С другой стороны, в таких ночах есть что-то ненастоящее, </a:t>
            </a:r>
            <a:r>
              <a:rPr lang="ru-RU" b="1" i="1" dirty="0" err="1">
                <a:solidFill>
                  <a:srgbClr val="C00000"/>
                </a:solidFill>
              </a:rPr>
              <a:t>фантастическое”.Мечтатель</a:t>
            </a:r>
            <a:r>
              <a:rPr lang="ru-RU" b="1" i="1" dirty="0">
                <a:solidFill>
                  <a:srgbClr val="C00000"/>
                </a:solidFill>
              </a:rPr>
              <a:t> говорит: “Вчера было наше третье свидание, наша третья белая ночь” Чем были для него эти ночи? Свидание – любовь – белая ночь)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5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lub.foto.ru/gallery/images/photo/2007/11/29/9962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" contrast="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104"/>
            <a:ext cx="9143999" cy="6891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82451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Как герой воспринимает разрыв своих отношений с Настенькой? Почему?  Счастлив или несчастлив герой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ru-RU" sz="2800" b="1" dirty="0"/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>
                <a:solidFill>
                  <a:srgbClr val="002060"/>
                </a:solidFill>
              </a:rPr>
              <a:t>истории любви Мечтателя к Настеньке печальный конец. Однако само произведение завершается на иной ноте. Прочитайте текст со слов: “Но чтобы я помнил обиду мою, Настенька!” и до конца. Какой мотив начинает отчётливо звучать в этих строках?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1663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Утро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9746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replet.ru/portfel/glazunov/klassika_pic/dostoev/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" y="0"/>
            <a:ext cx="91430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effectLst/>
              </a:rPr>
              <a:t>Петербург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Достоевского</a:t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</a:rPr>
              <a:t>(ночь первая, первый абзац)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709160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Найдите слова и словосочетания, характеризующие душевное состояние героя.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Проанализируйте построение предложений. Чего добивается таким образом автор?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Какие детали помогают понять жизнь города?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Докажите, что Достоевский противопоставляет жизнь природы жизни города. Какой основной контраст петербургской жизни изображён в повести? Почему бесконечно одинок герой повести?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4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200800" cy="41044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ЦЕЛЬ: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выяснить </a:t>
            </a:r>
            <a:r>
              <a:rPr lang="ru-RU" sz="3600" b="1" dirty="0">
                <a:solidFill>
                  <a:srgbClr val="0070C0"/>
                </a:solidFill>
              </a:rPr>
              <a:t>нравственно-философскую проблематику повести и её связь с сегодняшним днём через особенности изображения образа мечтателя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1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Вывод.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980728"/>
            <a:ext cx="9144000" cy="41330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Какие </a:t>
            </a:r>
            <a:r>
              <a:rPr lang="ru-RU" sz="3200" b="1" dirty="0">
                <a:solidFill>
                  <a:srgbClr val="002060"/>
                </a:solidFill>
              </a:rPr>
              <a:t>человеческие качества утверждаются в повести Ф.М. Достоевского “Белые ночи” как “прекрасные и святые”?</a:t>
            </a:r>
          </a:p>
          <a:p>
            <a:endParaRPr lang="ru-RU" dirty="0"/>
          </a:p>
        </p:txBody>
      </p:sp>
      <p:pic>
        <p:nvPicPr>
          <p:cNvPr id="5122" name="Picture 2" descr="http://www.tanais.info/glazunov/glazunov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270259" cy="4039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0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eplet.ru/portfel/glazunov/klassika_pic/dostoev/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" y="0"/>
            <a:ext cx="91430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60648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charset="0"/>
              </a:rPr>
              <a:t>Человек есть тайна. Её надо разгадать, и ежели будешь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charset="0"/>
              </a:rPr>
              <a:t> разгадывать всю жизнь, то не говори, что потерял время;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charset="0"/>
              </a:rPr>
              <a:t> я занимаюсь этой тайной, ибо хочу быть человеком.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Arial" charset="0"/>
              </a:rPr>
              <a:t>                       Ф.М. Достоевский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4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eplet.ru/portfel/glazunov/klassika_pic/dostoev/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3000" contrast="-6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8" y="-13269"/>
            <a:ext cx="91430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019" y="666936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</a:rPr>
              <a:t>Блиц-опрос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329" y="60060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Назовите фамилию автора, строки которого были использованы Достоевским в качестве эпиграфа?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1621499"/>
            <a:ext cx="1838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Тургенев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03" y="1978161"/>
            <a:ext cx="860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Сколько слов содержит полное название данного произведения?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18684" y="2552740"/>
            <a:ext cx="1002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семь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684" y="3042482"/>
            <a:ext cx="8478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Как звали главную героиню повести “Белые ночи”?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5532" y="3717032"/>
            <a:ext cx="2206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>
                <a:solidFill>
                  <a:srgbClr val="C00000"/>
                </a:solidFill>
              </a:rPr>
              <a:t>Настенька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248" y="4119700"/>
            <a:ext cx="8893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Сколько ночей было в произведении “Белые ночи”?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0456" y="4769088"/>
            <a:ext cx="1569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четыре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321" y="519585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Как называется город, в котором происходят описанные героем события?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6009702"/>
            <a:ext cx="2117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Петербург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37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485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Впервые опубликовано в журнале "Отечественные записки" (1848. N 12)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с </a:t>
            </a:r>
            <a:r>
              <a:rPr lang="ru-RU" sz="3200" b="1" dirty="0">
                <a:solidFill>
                  <a:srgbClr val="002060"/>
                </a:solidFill>
              </a:rPr>
              <a:t>подписью: Ф. Достоевский и с посвящением другу молодости Достоевского </a:t>
            </a:r>
            <a:r>
              <a:rPr lang="ru-RU" sz="3200" b="1" dirty="0" smtClean="0">
                <a:solidFill>
                  <a:srgbClr val="002060"/>
                </a:solidFill>
              </a:rPr>
              <a:t>поэту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А. Н. Плещееву.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32713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«Белые ночи»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37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Ночь первая.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620688"/>
            <a:ext cx="5715595" cy="62373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>
                <a:solidFill>
                  <a:srgbClr val="0070C0"/>
                </a:solidFill>
              </a:rPr>
              <a:t>какой обстановке разворачивается сюжет произведения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ru-RU" sz="2400" b="1" dirty="0">
              <a:solidFill>
                <a:srgbClr val="0070C0"/>
              </a:solidFill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</a:rPr>
              <a:t>Какие события изображены на страницах повести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ru-RU" sz="2400" b="1" dirty="0">
              <a:solidFill>
                <a:srgbClr val="0070C0"/>
              </a:solidFill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</a:rPr>
              <a:t>Как чувствует себя герой в Петербурге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ru-RU" sz="2400" b="1" dirty="0">
              <a:solidFill>
                <a:srgbClr val="0070C0"/>
              </a:solidFill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</a:rPr>
              <a:t>Какая обстановка его окружала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pPr lvl="0"/>
            <a:endParaRPr lang="ru-RU" sz="2400" b="1" dirty="0">
              <a:solidFill>
                <a:srgbClr val="0070C0"/>
              </a:solidFill>
            </a:endParaRPr>
          </a:p>
          <a:p>
            <a:pPr lvl="0"/>
            <a:r>
              <a:rPr lang="ru-RU" sz="2400" b="1" dirty="0">
                <a:solidFill>
                  <a:srgbClr val="0070C0"/>
                </a:solidFill>
              </a:rPr>
              <a:t>При каких обстоятельствах произошла встреча его с Настенькой?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Как повел себя герой и почему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516437" cy="33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73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/>
              </a:rPr>
              <a:t>«Сентиментальный роман»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Роман</a:t>
            </a:r>
            <a:r>
              <a:rPr lang="en-US" b="1" baseline="30000" dirty="0">
                <a:solidFill>
                  <a:srgbClr val="C00000"/>
                </a:solidFill>
              </a:rPr>
              <a:t>1</a:t>
            </a:r>
            <a:r>
              <a:rPr lang="ru-RU" b="1" dirty="0">
                <a:solidFill>
                  <a:srgbClr val="C00000"/>
                </a:solidFill>
              </a:rPr>
              <a:t> – повествовательное произведение со сложным сюжетом и многими героями, большая форма эпической прозы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Роман</a:t>
            </a:r>
            <a:r>
              <a:rPr lang="ru-RU" b="1" baseline="30000" dirty="0">
                <a:solidFill>
                  <a:srgbClr val="C00000"/>
                </a:solidFill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 – любовные отношения между мужчиной и женщиной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/>
          </a:p>
          <a:p>
            <a:pPr algn="r">
              <a:buNone/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По словарю Ожегова С.И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В каком значении употреблено в этом подзаголовке слово “роман”?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08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«Сентиментальный роман»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СЕНТИМЕНТАЛИЗМ: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 1)Литературное направление (в России в конце 18 и начале 19 вв.), отличавшееся излишней чувствительностью и идеализированным изображением людей, их переживаний, жизненной обстановки и природы;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2) Сентиментальное (во втором значении) отношение к чему-нибудь (книжн</a:t>
            </a:r>
            <a:r>
              <a:rPr lang="ru-RU" b="1" dirty="0" smtClean="0">
                <a:solidFill>
                  <a:srgbClr val="C00000"/>
                </a:solidFill>
              </a:rPr>
              <a:t>.)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Что </a:t>
            </a:r>
            <a:r>
              <a:rPr lang="ru-RU" b="1" dirty="0">
                <a:solidFill>
                  <a:srgbClr val="0070C0"/>
                </a:solidFill>
              </a:rPr>
              <a:t>означает </a:t>
            </a:r>
            <a:r>
              <a:rPr lang="ru-RU" b="1" dirty="0" smtClean="0">
                <a:solidFill>
                  <a:srgbClr val="0070C0"/>
                </a:solidFill>
              </a:rPr>
              <a:t>прибавка  “</a:t>
            </a:r>
            <a:r>
              <a:rPr lang="ru-RU" b="1" dirty="0">
                <a:solidFill>
                  <a:srgbClr val="0070C0"/>
                </a:solidFill>
              </a:rPr>
              <a:t>сентиментальный”? </a:t>
            </a:r>
          </a:p>
        </p:txBody>
      </p:sp>
    </p:spTree>
    <p:extLst>
      <p:ext uri="{BB962C8B-B14F-4D97-AF65-F5344CB8AC3E}">
        <p14:creationId xmlns="" xmlns:p14="http://schemas.microsoft.com/office/powerpoint/2010/main" val="34000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1524000"/>
            <a:ext cx="3528392" cy="4602163"/>
          </a:xfrm>
        </p:spPr>
        <p:txBody>
          <a:bodyPr/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Как характеризует героя его диалог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с </a:t>
            </a:r>
            <a:r>
              <a:rPr lang="ru-RU" sz="2800" b="1" dirty="0">
                <a:solidFill>
                  <a:srgbClr val="0070C0"/>
                </a:solidFill>
              </a:rPr>
              <a:t>Настенькой?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1650"/>
            <a:ext cx="4990306" cy="6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65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C6C6C6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888</Words>
  <Application>Microsoft Office PowerPoint</Application>
  <PresentationFormat>Экран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Федор Михайлович Достоевский «Белые ночи»</vt:lpstr>
      <vt:lpstr>Слайд 2</vt:lpstr>
      <vt:lpstr>Слайд 3</vt:lpstr>
      <vt:lpstr>Слайд 4</vt:lpstr>
      <vt:lpstr>Слайд 5</vt:lpstr>
      <vt:lpstr>Ночь первая. </vt:lpstr>
      <vt:lpstr>«Сентиментальный роман» </vt:lpstr>
      <vt:lpstr>«Сентиментальный роман» </vt:lpstr>
      <vt:lpstr>Слайд 9</vt:lpstr>
      <vt:lpstr>Слайд 10</vt:lpstr>
      <vt:lpstr>Словарь:</vt:lpstr>
      <vt:lpstr>Проблемный вопрос</vt:lpstr>
      <vt:lpstr>Слайд 13</vt:lpstr>
      <vt:lpstr>Слайд 14</vt:lpstr>
      <vt:lpstr>Ночь третья </vt:lpstr>
      <vt:lpstr>Слайд 16</vt:lpstr>
      <vt:lpstr>Утро</vt:lpstr>
      <vt:lpstr>Слайд 18</vt:lpstr>
      <vt:lpstr>Петербург Достоевского  (ночь первая, первый абзац) </vt:lpstr>
      <vt:lpstr>Вывод.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Ink</cp:lastModifiedBy>
  <cp:revision>23</cp:revision>
  <dcterms:created xsi:type="dcterms:W3CDTF">2013-02-24T18:13:43Z</dcterms:created>
  <dcterms:modified xsi:type="dcterms:W3CDTF">2013-03-07T08:12:46Z</dcterms:modified>
</cp:coreProperties>
</file>