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 varScale="1">
        <p:scale>
          <a:sx n="78" d="100"/>
          <a:sy n="78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7C3770-0B02-4442-8776-B68FA9DE6DE1}" type="datetimeFigureOut">
              <a:rPr lang="ru-RU"/>
              <a:pPr>
                <a:defRPr/>
              </a:pPr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DA7F01-262D-4CB9-8C21-A88D9227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266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D276-37B2-40E4-BEAD-43206BFACB69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3688-C59B-4053-9EF3-E30FD08903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76964811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951F-078A-478F-B8C7-C4776DF7423B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3DD4-810D-45D9-AD96-D9361A14C6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65071568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DD8C-EC6C-4BDC-BED2-CB2F0C8D60B8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85A6-F04A-4D28-A8F5-BF338B0906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03625445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11B4-88A9-45E5-BC14-10A718A6E6B4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B8BE-A5CA-4DC6-B0FE-579252C7689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6099403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18DA-E634-4843-9C00-F7FD72B3C23B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F277-83F6-410A-B60F-A7C06E0B1A7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19953263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ECD4-59FB-4CFC-A947-9B3761C93BE4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EC89-49FB-4778-908F-4BB462DA699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81867412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A123-8C95-49FA-A540-6A5B7D178BBB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1EEF-D0EB-468F-A237-5A37113134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34791169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C29C-0D28-4351-BCB5-3518A6240FBF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57C0-CEA6-49B9-B0F9-C79E5BB442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3688553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59CF-1D55-4641-AD3B-DB9733F98425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0F28-377D-4F08-9610-882BE6A57E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260804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2933-516A-4A9A-B7B1-0FE5BDF26931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45C4-1C72-4C90-966C-ECFC2311A2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0789276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D8EE-9DAD-4977-A8CE-AB141A774424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6E8F-5DBB-472F-9434-CAEE5924D2E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5638101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9A4E002-9F78-4F9E-BD21-FF639A395779}" type="datetimeFigureOut">
              <a:rPr/>
              <a:pPr>
                <a:defRPr/>
              </a:pPr>
              <a:t>10/18/2012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2576208B-F836-4DF7-9AB3-6AED54D145F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ransition>
    <p:pull dir="rd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iterata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ta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857364"/>
            <a:ext cx="7643866" cy="260985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«Здесь несчастье – лживый сон; </a:t>
            </a:r>
            <a:br>
              <a:rPr lang="ru-RU" sz="4000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Счастье - пробужденье».</a:t>
            </a:r>
            <a:br>
              <a:rPr lang="ru-RU" sz="4000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(В.А.Жуковский и его баллада «Светлана»)</a:t>
            </a:r>
          </a:p>
        </p:txBody>
      </p:sp>
      <p:sp>
        <p:nvSpPr>
          <p:cNvPr id="3" name="Содержимое 7"/>
          <p:cNvSpPr>
            <a:spLocks noGrp="1"/>
          </p:cNvSpPr>
          <p:nvPr/>
        </p:nvSpPr>
        <p:spPr bwMode="auto">
          <a:xfrm>
            <a:off x="7656576" y="6534718"/>
            <a:ext cx="1487424" cy="3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Literata.Ru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857256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Баллады В.А. Жуковского</a:t>
            </a:r>
            <a:endParaRPr lang="ru-RU" sz="3600" dirty="0"/>
          </a:p>
        </p:txBody>
      </p:sp>
      <p:pic>
        <p:nvPicPr>
          <p:cNvPr id="12291" name="Содержимое 4" descr="1101-1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928813"/>
            <a:ext cx="3251200" cy="4051300"/>
          </a:xfrm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000125"/>
            <a:ext cx="5357812" cy="54292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ru-RU" sz="1900" smtClean="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200" smtClean="0"/>
              <a:t>В.А.Жуковский – основоположник русской литературной баллады.. Баллада «Людмила» (1808 г.), представляла собой вольный перевод баллады Бюргера «Ленора», как и «Светлана» (1808-1812). В 1831 году Жуковский создает третий, наиболее точный. Перевод баллады Бюргера уже под названием «Ленора». Если в балладах «Людмила» и «Светлана» образы и стиль перестроены на условный «русский лад» и героини носят славянские имена, то в балладе «Ленора» точно воспроизведены конкретные события из истории германии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57884" cy="857232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В.А. Жуковский</a:t>
            </a:r>
            <a:endParaRPr lang="ru-RU" sz="2800" dirty="0"/>
          </a:p>
        </p:txBody>
      </p:sp>
      <p:pic>
        <p:nvPicPr>
          <p:cNvPr id="13315" name="Содержимое 4" descr="52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9063"/>
            <a:ext cx="3086100" cy="3595687"/>
          </a:xfrm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857250"/>
            <a:ext cx="5429250" cy="52689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sz="2400" smtClean="0"/>
          </a:p>
          <a:p>
            <a:pPr algn="l" eaLnBrk="1" hangingPunct="1">
              <a:spcBef>
                <a:spcPct val="0"/>
              </a:spcBef>
            </a:pPr>
            <a:endParaRPr lang="ru-RU" sz="2400" smtClean="0"/>
          </a:p>
          <a:p>
            <a:pPr algn="l" eaLnBrk="1" hangingPunct="1">
              <a:spcBef>
                <a:spcPct val="0"/>
              </a:spcBef>
            </a:pPr>
            <a:r>
              <a:rPr lang="ru-RU" sz="2400" smtClean="0"/>
              <a:t>Жуковский также переводил крупные произведения («Орлеанская дева» Шиллера, «Наль и Дамаянти» - отрывок из «Махабхараты» и др.). Непревзойденным остался его перевод «Одиссеи» Гомера, который поэт закончил за границей, будучи уже слепым стариком.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400" smtClean="0"/>
              <a:t>Умер поэт в Баден-Бадене. Прах Жуквоского был перевезен в Петербург и погребен на кладбище Александро-Невской лавры.</a:t>
            </a:r>
          </a:p>
        </p:txBody>
      </p:sp>
      <p:pic>
        <p:nvPicPr>
          <p:cNvPr id="13317" name="Рисунок 5" descr="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b="5556"/>
          <a:stretch>
            <a:fillRect/>
          </a:stretch>
        </p:blipFill>
        <p:spPr bwMode="auto">
          <a:xfrm>
            <a:off x="5286375" y="3929063"/>
            <a:ext cx="35004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6115064" cy="928694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/>
              <a:t>Баллада «Светлана»</a:t>
            </a:r>
            <a:endParaRPr lang="ru-RU" sz="4400" dirty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2000250"/>
            <a:ext cx="5286375" cy="4572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600" smtClean="0"/>
              <a:t>В.А.Жуковский приводит некоторые из древних девических гаданий о «суженом». Девушки бросали за ворота на дорогу свои башмачки: чей башмачок будет первым поднят случайным прохожим, та девушка первой выйдет замуж. Или рассыпали по полу зерна и выпускали курицу. Чье зерно ранее других склюет курица, та девушка первой выйдет замуж.</a:t>
            </a:r>
          </a:p>
        </p:txBody>
      </p:sp>
      <p:pic>
        <p:nvPicPr>
          <p:cNvPr id="14340" name="Рисунок 6" descr="27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0250"/>
            <a:ext cx="33099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8" descr="date_photo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2144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1928813" y="2428875"/>
            <a:ext cx="4643437" cy="2143125"/>
          </a:xfrm>
          <a:prstGeom prst="wedgeRoundRectCallout">
            <a:avLst>
              <a:gd name="adj1" fmla="val -4827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Анализ баллады В.А.Жуковского «Светлана»</a:t>
            </a:r>
            <a:endParaRPr lang="ru-RU" sz="40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15125" y="3500438"/>
            <a:ext cx="2286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ndara" pitchFamily="34" charset="0"/>
              </a:rPr>
              <a:t>Светлый взгляд поэта на мир и любовь к людям составляют вместе с образностью языка главную прелесть творчеств Жуковского.</a:t>
            </a:r>
            <a:endParaRPr lang="ru-RU" sz="2000">
              <a:latin typeface="Candara" pitchFamily="34" charset="0"/>
            </a:endParaRPr>
          </a:p>
        </p:txBody>
      </p:sp>
      <p:pic>
        <p:nvPicPr>
          <p:cNvPr id="15365" name="Рисунок 5" descr="zhukovski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14750"/>
            <a:ext cx="1717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1857375" y="2643188"/>
            <a:ext cx="47863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ndara" pitchFamily="34" charset="0"/>
              </a:rPr>
              <a:t>Балладу и сказку объединяет мысль о том, что пробужденье влечет за собой счастье, а все дурное пусть кажется сном. Светлый взгляд поэта на мир и любовь к людям составляют вместе с образностью языка главную прелесть творчеств Жуковского.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01080" cy="114300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В.А.Жуковский «Светлана»</a:t>
            </a:r>
            <a:endParaRPr lang="ru-RU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42875" y="1500188"/>
            <a:ext cx="8858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endParaRPr lang="ru-RU" sz="2400">
              <a:latin typeface="Candara" pitchFamily="34" charset="0"/>
            </a:endParaRPr>
          </a:p>
          <a:p>
            <a:pPr marL="800100" lvl="1" indent="-342900"/>
            <a:endParaRPr lang="ru-RU" sz="2400">
              <a:latin typeface="Candara" pitchFamily="34" charset="0"/>
            </a:endParaRPr>
          </a:p>
          <a:p>
            <a:pPr marL="800100" lvl="1" indent="-342900"/>
            <a:r>
              <a:rPr lang="ru-RU" sz="2400" i="1">
                <a:latin typeface="Candara" pitchFamily="34" charset="0"/>
              </a:rPr>
              <a:t>Лучший друг нам в жизни сей</a:t>
            </a:r>
          </a:p>
          <a:p>
            <a:pPr marL="800100" lvl="1" indent="-342900"/>
            <a:r>
              <a:rPr lang="ru-RU" sz="2400" i="1">
                <a:latin typeface="Candara" pitchFamily="34" charset="0"/>
              </a:rPr>
              <a:t>Вера в проведенье.</a:t>
            </a:r>
          </a:p>
          <a:p>
            <a:pPr marL="800100" lvl="1" indent="-342900"/>
            <a:r>
              <a:rPr lang="ru-RU" sz="2400" i="1">
                <a:latin typeface="Candara" pitchFamily="34" charset="0"/>
              </a:rPr>
              <a:t>Благ Зиждителя закон: </a:t>
            </a:r>
          </a:p>
          <a:p>
            <a:pPr marL="800100" lvl="1" indent="-342900"/>
            <a:r>
              <a:rPr lang="ru-RU" sz="2400" i="1">
                <a:latin typeface="Candara" pitchFamily="34" charset="0"/>
              </a:rPr>
              <a:t>Здесь несчастье – лживый сон;</a:t>
            </a:r>
          </a:p>
          <a:p>
            <a:pPr marL="800100" lvl="1" indent="-342900"/>
            <a:r>
              <a:rPr lang="ru-RU" sz="2400" i="1">
                <a:latin typeface="Candara" pitchFamily="34" charset="0"/>
              </a:rPr>
              <a:t>Счастье – пробужденье.</a:t>
            </a:r>
          </a:p>
        </p:txBody>
      </p:sp>
      <p:pic>
        <p:nvPicPr>
          <p:cNvPr id="16388" name="Рисунок 4" descr="010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429000"/>
            <a:ext cx="23352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7"/>
          <p:cNvSpPr>
            <a:spLocks noGrp="1"/>
          </p:cNvSpPr>
          <p:nvPr/>
        </p:nvSpPr>
        <p:spPr bwMode="auto">
          <a:xfrm>
            <a:off x="0" y="6534718"/>
            <a:ext cx="1487424" cy="3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Literata.Ru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86742" cy="709858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Биография В.А.Жуковского</a:t>
            </a:r>
            <a:endParaRPr lang="ru-RU" sz="3600" dirty="0"/>
          </a:p>
        </p:txBody>
      </p:sp>
      <p:pic>
        <p:nvPicPr>
          <p:cNvPr id="5" name="Рисунок 4" descr="zhukovskijpoetd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103" b="13103"/>
          <a:stretch>
            <a:fillRect/>
          </a:stretch>
        </p:blipFill>
        <p:spPr>
          <a:xfrm>
            <a:off x="285750" y="1000125"/>
            <a:ext cx="5103813" cy="4643438"/>
          </a:xfrm>
          <a:ln/>
        </p:spPr>
      </p:pic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>
          <a:xfrm>
            <a:off x="5514975" y="1371600"/>
            <a:ext cx="3044825" cy="50577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rgbClr val="3F3F3F"/>
                </a:solidFill>
              </a:rPr>
              <a:t>Василий Андреевич Жуковский родился в селе Мишенском Белевского уезда, Тульской губернии. Его отец – помещик А.И.Бунин, мать – пленная турчанка Сальха, привезенная во время войны крестьянами из-под крепости Бендеры и подаренной Бунину.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686172" cy="642918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Учёба В.А.Жуковского</a:t>
            </a:r>
            <a:endParaRPr lang="ru-RU" dirty="0"/>
          </a:p>
        </p:txBody>
      </p:sp>
      <p:pic>
        <p:nvPicPr>
          <p:cNvPr id="5123" name="Содержимое 4" descr="В.А.Жуковский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500063"/>
            <a:ext cx="4044950" cy="4959350"/>
          </a:xfrm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714375"/>
            <a:ext cx="4500562" cy="464343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400" smtClean="0"/>
              <a:t>Учился Жуковский сначала в Туле, в частном пансионе, затем, с 1797 по 1801 год, - в Благородном пансионе при Московском университете. Еще находясь в пансионе, Жуковский начал печатать стихи, а в 1802 г. приобрел известность, опубликовав вольный перевод элегии английского поэта Томаса Грея «Сельское кладбище».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3428" cy="65562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Журнал «Вестник Европы». </a:t>
            </a:r>
            <a:br>
              <a:rPr lang="ru-RU" dirty="0" smtClean="0"/>
            </a:br>
            <a:r>
              <a:rPr lang="ru-RU" dirty="0" smtClean="0"/>
              <a:t>В.А.Жуковского</a:t>
            </a:r>
            <a:endParaRPr lang="ru-RU" dirty="0"/>
          </a:p>
        </p:txBody>
      </p:sp>
      <p:pic>
        <p:nvPicPr>
          <p:cNvPr id="6147" name="Содержимое 4" descr="mahonina-vestni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214313"/>
            <a:ext cx="3200400" cy="4762500"/>
          </a:xfrm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000125"/>
            <a:ext cx="4786313" cy="13573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400" smtClean="0"/>
              <a:t>В 1808 – 1810 гг. Жуковский редактировал журнал «Вестник Европы». </a:t>
            </a:r>
          </a:p>
        </p:txBody>
      </p:sp>
      <p:pic>
        <p:nvPicPr>
          <p:cNvPr id="6149" name="Рисунок 5" descr="1812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285750" y="5429250"/>
            <a:ext cx="80724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latin typeface="Candara" pitchFamily="34" charset="0"/>
              </a:rPr>
              <a:t>В 1812 году ополченцем участвовал в войне с Наполеоном и откликнулся на войну поэмой «Певец во стане русских воинов». </a:t>
            </a:r>
          </a:p>
          <a:p>
            <a:pPr eaLnBrk="1" hangingPunct="1"/>
            <a:endParaRPr lang="ru-RU">
              <a:latin typeface="Candar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071966" cy="785794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Жизнь В.А.Жуковского</a:t>
            </a:r>
            <a:endParaRPr lang="ru-RU" dirty="0"/>
          </a:p>
        </p:txBody>
      </p:sp>
      <p:pic>
        <p:nvPicPr>
          <p:cNvPr id="7171" name="Содержимое 4" descr="1101-0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285750"/>
            <a:ext cx="3576637" cy="4564063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857250"/>
            <a:ext cx="5000625" cy="26431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400" smtClean="0"/>
              <a:t>С 1815 по 1818 год входил в литературное общество «Арзамас» и занимал в нем место секретаря. В начале 20-х годов путешествовал по странам Западной Европы.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400" smtClean="0"/>
              <a:t>С 1815 по 1839 год служит при дворе. </a:t>
            </a:r>
          </a:p>
        </p:txBody>
      </p:sp>
      <p:pic>
        <p:nvPicPr>
          <p:cNvPr id="7173" name="Рисунок 5" descr="niks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43250"/>
            <a:ext cx="26289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928938" y="5214938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latin typeface="Candara" pitchFamily="34" charset="0"/>
              </a:rPr>
              <a:t>В 1815 г., когда вышло первое собрание стихотворений Жуковского, его считали уже лучшим поэтом.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214313" y="6357938"/>
            <a:ext cx="250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  <a:latin typeface="Candara" pitchFamily="34" charset="0"/>
              </a:rPr>
              <a:t>Николай </a:t>
            </a:r>
            <a:r>
              <a:rPr lang="en-US">
                <a:solidFill>
                  <a:schemeClr val="bg1"/>
                </a:solidFill>
                <a:latin typeface="Candara" pitchFamily="34" charset="0"/>
              </a:rPr>
              <a:t>I</a:t>
            </a:r>
            <a:endParaRPr lang="ru-RU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В.А.Жуковсковский-учитель</a:t>
            </a:r>
            <a:r>
              <a:rPr lang="ru-RU" sz="2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в царской семье.</a:t>
            </a:r>
            <a:endParaRPr lang="ru-RU" sz="28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8195" name="Содержимое 6" descr="grandprincealexandernikolayev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714625"/>
            <a:ext cx="2786062" cy="3736975"/>
          </a:xfrm>
        </p:spPr>
      </p:pic>
      <p:pic>
        <p:nvPicPr>
          <p:cNvPr id="8196" name="Содержимое 7" descr="portreti-85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2714625"/>
            <a:ext cx="2989262" cy="3789363"/>
          </a:xfrm>
        </p:spPr>
      </p:pic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357188" y="714375"/>
            <a:ext cx="8572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latin typeface="Candara" pitchFamily="34" charset="0"/>
              </a:rPr>
              <a:t>В 1815 году Жуковский был назначен учителем русского языка в царскую семью, выполнял обязанности чтеца при вдовствующей императрице  Марии Федоровне, а с 1826 по 1841 год состоял наставником наследника престола (впоследствии царя Александра </a:t>
            </a:r>
            <a:r>
              <a:rPr lang="en-US" sz="2400">
                <a:latin typeface="Candara" pitchFamily="34" charset="0"/>
              </a:rPr>
              <a:t>II</a:t>
            </a:r>
            <a:r>
              <a:rPr lang="ru-RU" sz="2400">
                <a:latin typeface="Candara" pitchFamily="34" charset="0"/>
              </a:rPr>
              <a:t>). </a:t>
            </a: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1571625" y="6429375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ndara" pitchFamily="34" charset="0"/>
              </a:rPr>
              <a:t>Александр </a:t>
            </a:r>
            <a:r>
              <a:rPr lang="en-US">
                <a:solidFill>
                  <a:srgbClr val="C00000"/>
                </a:solidFill>
                <a:latin typeface="Candara" pitchFamily="34" charset="0"/>
              </a:rPr>
              <a:t>II</a:t>
            </a:r>
            <a:endParaRPr lang="ru-RU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5786438" y="6500813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ndara" pitchFamily="34" charset="0"/>
              </a:rPr>
              <a:t>Мария Федоровна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857784" cy="714356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Случай с А.С. Пушкиным</a:t>
            </a:r>
            <a:endParaRPr lang="ru-RU" sz="2800" dirty="0"/>
          </a:p>
        </p:txBody>
      </p:sp>
      <p:pic>
        <p:nvPicPr>
          <p:cNvPr id="9219" name="Содержимое 6" descr="1101-1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142875"/>
            <a:ext cx="3752850" cy="4857750"/>
          </a:xfrm>
        </p:spPr>
      </p:pic>
      <p:pic>
        <p:nvPicPr>
          <p:cNvPr id="9220" name="Рисунок 9" descr="i_0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2286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357188" y="3714750"/>
            <a:ext cx="4714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>
                <a:latin typeface="Candara" pitchFamily="34" charset="0"/>
              </a:rPr>
              <a:t>Он вставал на защиту ссыльных декабристов и неоднократно</a:t>
            </a: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357188" y="5072063"/>
            <a:ext cx="6215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>
                <a:latin typeface="Candara" pitchFamily="34" charset="0"/>
              </a:rPr>
              <a:t>добивался смягчения участи </a:t>
            </a:r>
            <a:endParaRPr lang="en-US" sz="2800">
              <a:latin typeface="Candara" pitchFamily="34" charset="0"/>
            </a:endParaRPr>
          </a:p>
          <a:p>
            <a:pPr eaLnBrk="1" hangingPunct="1"/>
            <a:r>
              <a:rPr lang="ru-RU" sz="2800">
                <a:latin typeface="Candara" pitchFamily="34" charset="0"/>
              </a:rPr>
              <a:t>А.С.Пушкина, пытался уберечь его от клеветы придворных интриг.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829180" cy="92867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mtClean="0"/>
              <a:t>Творчество В.А.Жуковского</a:t>
            </a:r>
            <a:endParaRPr lang="ru-RU" sz="2800" dirty="0"/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071563"/>
            <a:ext cx="5072062" cy="5054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800" smtClean="0"/>
              <a:t>Жуковский положил начало развитию русского романтизма. Человеческой душе, по мысли Жуковского</a:t>
            </a:r>
            <a:r>
              <a:rPr lang="en-US" sz="2800" smtClean="0"/>
              <a:t> </a:t>
            </a:r>
            <a:r>
              <a:rPr lang="ru-RU" sz="2800" smtClean="0"/>
              <a:t>присуще стремление к счастью и блаженству. Но прекрасный идеал несовместим с грубой, жестокой и обыденной жизнью, в реальной жизни достичь счастья и блаженства невозможно, хотя в этом стремлении к счастью и состоит смысл жизни человека.</a:t>
            </a:r>
          </a:p>
        </p:txBody>
      </p:sp>
      <p:pic>
        <p:nvPicPr>
          <p:cNvPr id="10244" name="Рисунок 5" descr="09311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71938"/>
            <a:ext cx="3662363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0063"/>
            <a:ext cx="32146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58006" cy="857232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Поэзия В.А.Жуковского</a:t>
            </a:r>
            <a:endParaRPr lang="ru-RU" sz="3600" dirty="0"/>
          </a:p>
        </p:txBody>
      </p:sp>
      <p:pic>
        <p:nvPicPr>
          <p:cNvPr id="11267" name="Содержимое 4" descr="zhukovskijpoetd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285875"/>
            <a:ext cx="4549775" cy="4929188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143000"/>
            <a:ext cx="4214813" cy="49831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800" smtClean="0"/>
              <a:t>Поэзия Жуковского проникнута глубокой грустью и тихим «томлением». Счастье может быть обретено только в потустороннем мире. Романтические идеи и чувства воплощаются в лирических жанрах элегий, посланий, а также в лироэпическом жанре – жанре баллады.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364</TotalTime>
  <Words>688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Human</vt:lpstr>
      <vt:lpstr>«Здесь несчастье – лживый сон;  Счастье - пробужденье». (В.А.Жуковский и его баллада «Светлана»)</vt:lpstr>
      <vt:lpstr>Биография В.А.Жуковского</vt:lpstr>
      <vt:lpstr>Учёба В.А.Жуковского</vt:lpstr>
      <vt:lpstr>Журнал «Вестник Европы».  В.А.Жуковского</vt:lpstr>
      <vt:lpstr>Жизнь В.А.Жуковского</vt:lpstr>
      <vt:lpstr>В.А.Жуковсковский-учитель в царской семье.</vt:lpstr>
      <vt:lpstr>Случай с А.С. Пушкиным</vt:lpstr>
      <vt:lpstr>Творчество В.А.Жуковского</vt:lpstr>
      <vt:lpstr>Поэзия В.А.Жуковского</vt:lpstr>
      <vt:lpstr>Баллады В.А. Жуковского</vt:lpstr>
      <vt:lpstr>В.А. Жуковский</vt:lpstr>
      <vt:lpstr>Баллада «Светлана»</vt:lpstr>
      <vt:lpstr>Анализ баллады В.А.Жуковского «Светлана»</vt:lpstr>
      <vt:lpstr>В.А.Жуковский «Светлана»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«Здесь несчастье – лживый сон;  Счастье - пробужденье». (В.А.Жуковский и его баллада «Светлана»)</dc:title>
  <dc:creator>SamLab.ws</dc:creator>
  <cp:lastModifiedBy>Inkognito</cp:lastModifiedBy>
  <cp:revision>41</cp:revision>
  <dcterms:created xsi:type="dcterms:W3CDTF">2009-08-26T07:10:36Z</dcterms:created>
  <dcterms:modified xsi:type="dcterms:W3CDTF">2012-11-24T15:08:15Z</dcterms:modified>
</cp:coreProperties>
</file>